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260" r:id="rId3"/>
    <p:sldId id="276" r:id="rId4"/>
    <p:sldId id="333" r:id="rId5"/>
    <p:sldId id="278" r:id="rId6"/>
    <p:sldId id="283" r:id="rId7"/>
    <p:sldId id="310" r:id="rId8"/>
    <p:sldId id="279" r:id="rId9"/>
    <p:sldId id="280" r:id="rId10"/>
    <p:sldId id="281" r:id="rId11"/>
    <p:sldId id="282" r:id="rId12"/>
    <p:sldId id="284" r:id="rId13"/>
    <p:sldId id="285" r:id="rId14"/>
    <p:sldId id="303" r:id="rId15"/>
    <p:sldId id="357" r:id="rId16"/>
    <p:sldId id="314" r:id="rId17"/>
    <p:sldId id="356" r:id="rId18"/>
    <p:sldId id="301" r:id="rId19"/>
    <p:sldId id="264" r:id="rId20"/>
    <p:sldId id="306" r:id="rId21"/>
    <p:sldId id="336" r:id="rId22"/>
    <p:sldId id="335" r:id="rId23"/>
    <p:sldId id="337" r:id="rId24"/>
    <p:sldId id="338" r:id="rId25"/>
    <p:sldId id="339" r:id="rId26"/>
    <p:sldId id="340" r:id="rId27"/>
    <p:sldId id="341" r:id="rId28"/>
    <p:sldId id="342" r:id="rId29"/>
    <p:sldId id="302" r:id="rId30"/>
    <p:sldId id="289" r:id="rId31"/>
    <p:sldId id="311" r:id="rId32"/>
    <p:sldId id="352" r:id="rId33"/>
    <p:sldId id="353" r:id="rId34"/>
    <p:sldId id="354" r:id="rId35"/>
    <p:sldId id="355" r:id="rId36"/>
    <p:sldId id="343" r:id="rId37"/>
    <p:sldId id="344" r:id="rId38"/>
    <p:sldId id="326" r:id="rId39"/>
    <p:sldId id="361" r:id="rId40"/>
    <p:sldId id="369" r:id="rId41"/>
    <p:sldId id="358" r:id="rId42"/>
    <p:sldId id="360" r:id="rId43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4F6228"/>
    <a:srgbClr val="003300"/>
    <a:srgbClr val="FFFF66"/>
    <a:srgbClr val="FFFF99"/>
    <a:srgbClr val="FFFFCC"/>
    <a:srgbClr val="FFE28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209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DF0DBA2-FEB6-43C4-B1BF-54AB8334BC05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3023FAF-73F3-4AEC-BFA9-300A2E10C6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F393004-0C07-4527-B81F-447F36151A26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09CF1A2-9252-4B62-9364-BA4D17F67CC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우리나라 어린이들은 어른들로부터 ‘</a:t>
            </a:r>
            <a:r>
              <a:rPr lang="en-US" altLang="ko-KR" smtClean="0"/>
              <a:t>tea</a:t>
            </a:r>
            <a:r>
              <a:rPr lang="ko-KR" altLang="en-US" smtClean="0"/>
              <a:t>는 카패인이 있는 음료이니 마시지 말라</a:t>
            </a:r>
            <a:r>
              <a:rPr lang="en-US" altLang="ko-KR" smtClean="0"/>
              <a:t>.’</a:t>
            </a:r>
            <a:r>
              <a:rPr lang="ko-KR" altLang="en-US" smtClean="0"/>
              <a:t>는 교육적 충고로 티에 대한 부정적 이미지를 가지고 있을지도 모른다</a:t>
            </a:r>
            <a:r>
              <a:rPr lang="en-US" altLang="ko-KR" smtClean="0"/>
              <a:t>. </a:t>
            </a:r>
            <a:r>
              <a:rPr lang="ko-KR" altLang="en-US" smtClean="0"/>
              <a:t>티에 들어있는 카패인은 사실상 다른 음료에 들어있는 카패인 보다는 낮은 것이 있다</a:t>
            </a:r>
            <a:r>
              <a:rPr lang="en-US" altLang="ko-KR" smtClean="0"/>
              <a:t>. </a:t>
            </a:r>
            <a:r>
              <a:rPr lang="ko-KR" altLang="en-US" smtClean="0"/>
              <a:t>그러나 </a:t>
            </a:r>
            <a:r>
              <a:rPr lang="en-US" altLang="ko-KR" smtClean="0"/>
              <a:t>tea</a:t>
            </a:r>
            <a:r>
              <a:rPr lang="ko-KR" altLang="en-US" smtClean="0"/>
              <a:t>의 문화를 알아가는 교육활동은 연관된 라임을 익히면서 소개되어야 고정관념도 없애 줄 수 있다</a:t>
            </a:r>
            <a:r>
              <a:rPr lang="en-US" altLang="ko-KR" smtClean="0"/>
              <a:t>. </a:t>
            </a:r>
          </a:p>
        </p:txBody>
      </p:sp>
      <p:sp>
        <p:nvSpPr>
          <p:cNvPr id="911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E978CC-DB80-4C00-9208-AFC61EB6977D}" type="slidenum">
              <a:rPr lang="ko-KR" altLang="en-US" smtClean="0"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16" descr="구성주의연구소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6381750"/>
            <a:ext cx="1512887" cy="30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AFB54-AC03-4BF2-A278-FD78A522802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2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44EA9-61D9-461A-BAB4-4302DEE0E8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3887-E285-4881-B4E6-D16A70454C2D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F7478-362D-4157-B6BB-E50A89D955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D5C7E-EFAF-484C-A1EB-C9CA9BBF66A9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D1B2A-9322-40BE-8D30-3EB743E275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38EEC-D185-466A-9DB8-FD22A11C7970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2306F-B531-49FD-810C-D9E9593678A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CA775-82E3-4ACA-8F5D-F95CF1500F4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63D57-AFEE-4F18-9446-5E17BC2E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AD530-4FEB-488C-A839-72A56DD29DDA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17B2F-6F5A-436D-B948-E8EA3CBF72E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F9BB0-B8E5-4430-9765-2BF5E1AAEB26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46F2D-7EBC-4F35-98D1-F4A12816F26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F6C41-F632-4809-83C8-3A0B30E47E0D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35EDB-DE76-4F22-BE20-7008075721B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C43D2-9E72-47C3-8E82-ECD5A0E34E9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95B0-72CD-4A40-B927-E8C725DBC0B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CDE2D-64AF-41AC-BD08-D56BFAAE042D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BDE6E-24C5-41E3-8F3E-2DF56E55AB4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9D73B-FD60-4EFF-A232-A11062EB1E7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88DF-F212-4E01-AB3B-6EF686FF288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4F31E-397B-4500-956B-AF7F1E28932E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016E2-FB6F-4007-BC6F-D67DFB879E5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8ECE4-4777-48E8-BB0E-E2753F16C6B8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549CB-FC46-4274-9380-C0B328D2AE6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BA27E-F6C5-4B75-B62B-D1DE60D74C08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424DF-2F7D-451F-95BC-E5B0FD03EA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370CE-0144-48C9-A675-CC3007B57FB0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849C4-32AA-4736-967B-0990A9A61F5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12718-D6F7-41DB-8397-EBF675E62766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5B5C9-72A1-4DF5-AC62-F5CFCB7AAE6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577B3-3EB4-4083-B60B-11E315BDAC14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3624A-CFED-4B02-89CF-956FEC61D2B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744CA-896B-465B-A8CE-2AE06B4D473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E5E64-74D4-4605-B9E5-20BA943175C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9C205-6E99-4BE3-9166-CD6F608A86D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6D13A-D123-4517-A4FF-E23F506CC90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977DF-1ED5-4EFA-8C0D-C6677EE52CE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56A62-409D-40F9-B7C6-8BE45FEA566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95AA7-C51A-42EC-B550-5748AFFC2582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B26E9-85C5-40BF-ACE6-8E4F9B62CF1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BB6A2-C90A-49F9-992D-9EAE8F75E057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EDE16-CDF5-4B3B-97C7-184E02E59D7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39A60-5E2F-458D-A9F1-43CCE7089F6C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AF1E5-9AF6-44CF-AFF6-E2DEAF20BA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194B5-469C-495A-A610-4D88D36D0D3A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3357D-89E0-4AA2-B2F0-289A1B41ABB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C0BFF-FFDD-4957-A3FC-91CC7FD58C6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A1D64-933D-48B3-BECF-D8891D8AB2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D712B-3A79-41EA-8099-842ED3987C7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DA7DD-4170-44C1-8DEE-7E96A090EEA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1500F-8E07-479D-AD03-36B1B254AB8D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E3F1F-993C-4E58-A547-CA4AAA977E5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이미지 1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0" descr="pyramid food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71438"/>
            <a:ext cx="8921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이미지 13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43888" y="5935663"/>
            <a:ext cx="9001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이미지 13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813" y="115888"/>
            <a:ext cx="5302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이미지 13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" y="5856288"/>
            <a:ext cx="7207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13" descr="이미지 13.jpg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-22015" r="-28899"/>
          <a:stretch>
            <a:fillRect/>
          </a:stretch>
        </p:blipFill>
        <p:spPr bwMode="auto">
          <a:xfrm>
            <a:off x="755650" y="5976938"/>
            <a:ext cx="77628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4" descr="이미지 13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4503"/>
          <a:stretch>
            <a:fillRect/>
          </a:stretch>
        </p:blipFill>
        <p:spPr bwMode="auto">
          <a:xfrm>
            <a:off x="1547813" y="6065838"/>
            <a:ext cx="7207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B539C-FF48-48DB-B60C-2D6D5CA41D7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2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53A65-1947-4FC5-879A-CDF5A9E9686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이미지 1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0" descr="pyramid food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71438"/>
            <a:ext cx="8921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이미지 13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43888" y="5935663"/>
            <a:ext cx="9001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이미지 13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813" y="115888"/>
            <a:ext cx="5302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이미지 13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" y="5856288"/>
            <a:ext cx="7207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13" descr="이미지 13.jpg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-22015" r="-28899"/>
          <a:stretch>
            <a:fillRect/>
          </a:stretch>
        </p:blipFill>
        <p:spPr bwMode="auto">
          <a:xfrm>
            <a:off x="755650" y="5976938"/>
            <a:ext cx="77628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4" descr="이미지 13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4503"/>
          <a:stretch>
            <a:fillRect/>
          </a:stretch>
        </p:blipFill>
        <p:spPr bwMode="auto">
          <a:xfrm>
            <a:off x="1547813" y="6065838"/>
            <a:ext cx="7207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FEAFE-A9F3-4603-9BF7-422E8C3DB328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2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45A9F-BB46-4780-B9F9-5247D7844B5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116632"/>
            <a:ext cx="9144000" cy="5760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29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30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7E30F7-ED94-4621-96AA-E71ED291B264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E95DD11-301F-4B2C-A90F-46B06700DE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34" name="그림 8" descr="iwonder.png"/>
          <p:cNvPicPr>
            <a:picLocks noChangeAspect="1"/>
          </p:cNvPicPr>
          <p:nvPr userDrawn="1"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79388" y="174625"/>
            <a:ext cx="1296987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  <p:sldLayoutId id="2147484036" r:id="rId12"/>
    <p:sldLayoutId id="2147484037" r:id="rId13"/>
    <p:sldLayoutId id="2147484038" r:id="rId14"/>
    <p:sldLayoutId id="2147484039" r:id="rId15"/>
    <p:sldLayoutId id="2147484040" r:id="rId16"/>
    <p:sldLayoutId id="2147484041" r:id="rId17"/>
    <p:sldLayoutId id="2147484042" r:id="rId18"/>
    <p:sldLayoutId id="2147484043" r:id="rId19"/>
    <p:sldLayoutId id="2147484044" r:id="rId20"/>
    <p:sldLayoutId id="2147484045" r:id="rId21"/>
    <p:sldLayoutId id="2147484046" r:id="rId22"/>
    <p:sldLayoutId id="2147484047" r:id="rId23"/>
    <p:sldLayoutId id="2147484055" r:id="rId24"/>
    <p:sldLayoutId id="2147484056" r:id="rId25"/>
    <p:sldLayoutId id="2147484057" r:id="rId26"/>
    <p:sldLayoutId id="2147484058" r:id="rId27"/>
    <p:sldLayoutId id="2147484059" r:id="rId28"/>
    <p:sldLayoutId id="2147484060" r:id="rId29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12" Type="http://schemas.openxmlformats.org/officeDocument/2006/relationships/image" Target="../media/image78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2.jpeg"/><Relationship Id="rId11" Type="http://schemas.openxmlformats.org/officeDocument/2006/relationships/image" Target="../media/image77.jpeg"/><Relationship Id="rId5" Type="http://schemas.openxmlformats.org/officeDocument/2006/relationships/image" Target="../media/image7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Relationship Id="rId14" Type="http://schemas.openxmlformats.org/officeDocument/2006/relationships/image" Target="../media/image8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slideLayout" Target="../slideLayouts/slideLayout28.xml"/><Relationship Id="rId1" Type="http://schemas.openxmlformats.org/officeDocument/2006/relationships/video" Target="file:///\\DAVID-PC\Sky%20Net\Seagate\&#44368;&#49324;&#44368;&#50977;\0405_&#48512;&#49328;&#53360;&#48324;&#44368;&#50977;\3.Vol2\K3%20Song.avi" TargetMode="External"/><Relationship Id="rId6" Type="http://schemas.openxmlformats.org/officeDocument/2006/relationships/image" Target="../media/image86.png"/><Relationship Id="rId5" Type="http://schemas.openxmlformats.org/officeDocument/2006/relationships/image" Target="../media/image85.jpeg"/><Relationship Id="rId4" Type="http://schemas.openxmlformats.org/officeDocument/2006/relationships/hyperlink" Target="Level%203%20Vol%201%20Who%20Stolethe%20Cookies%20Story%201.mp3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\\DAVID-PC\Sky%20Net\Seagate\&#44368;&#49324;&#44368;&#50977;\0405_&#48512;&#49328;&#53360;&#48324;&#44368;&#50977;\3.Vol2\04%20Song%20Wash%20the%20Dishes.mp3" TargetMode="External"/><Relationship Id="rId4" Type="http://schemas.openxmlformats.org/officeDocument/2006/relationships/image" Target="../media/image8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12" Type="http://schemas.openxmlformats.org/officeDocument/2006/relationships/image" Target="../media/image10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7.jpeg"/><Relationship Id="rId11" Type="http://schemas.openxmlformats.org/officeDocument/2006/relationships/image" Target="../media/image101.jpeg"/><Relationship Id="rId5" Type="http://schemas.openxmlformats.org/officeDocument/2006/relationships/image" Target="../media/image96.jpeg"/><Relationship Id="rId10" Type="http://schemas.openxmlformats.org/officeDocument/2006/relationships/image" Target="../media/image100.jpeg"/><Relationship Id="rId4" Type="http://schemas.openxmlformats.org/officeDocument/2006/relationships/image" Target="../media/image95.jpeg"/><Relationship Id="rId9" Type="http://schemas.openxmlformats.org/officeDocument/2006/relationships/image" Target="../media/image9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107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\\DAVID-PC\Sky%20Net\Seagate\&#44368;&#49324;&#44368;&#50977;\0405_&#48512;&#49328;&#53360;&#48324;&#44368;&#50977;\3.Vol2\09%20Chant%20What%20Do%20We%20Need.mp3" TargetMode="External"/><Relationship Id="rId6" Type="http://schemas.openxmlformats.org/officeDocument/2006/relationships/image" Target="../media/image106.jpeg"/><Relationship Id="rId5" Type="http://schemas.openxmlformats.org/officeDocument/2006/relationships/hyperlink" Target="k1_1_sc_2.swf" TargetMode="External"/><Relationship Id="rId4" Type="http://schemas.openxmlformats.org/officeDocument/2006/relationships/image" Target="../media/image10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110.png"/><Relationship Id="rId2" Type="http://schemas.openxmlformats.org/officeDocument/2006/relationships/audio" Target="file:///L:\TT\2012&#44368;&#49324;&#44368;&#50977;\K1\09%20Chant%20What%20Do%20We%20Need.mp3" TargetMode="External"/><Relationship Id="rId1" Type="http://schemas.openxmlformats.org/officeDocument/2006/relationships/audio" Target="file:///L:\TT\2012&#44368;&#49324;&#44368;&#50977;\K1\04%20Song%20Wash%20the%20Dishes.mp3" TargetMode="External"/><Relationship Id="rId6" Type="http://schemas.openxmlformats.org/officeDocument/2006/relationships/image" Target="../media/image109.png"/><Relationship Id="rId5" Type="http://schemas.openxmlformats.org/officeDocument/2006/relationships/image" Target="../media/image108.jpeg"/><Relationship Id="rId4" Type="http://schemas.openxmlformats.org/officeDocument/2006/relationships/hyperlink" Target="k1_1_sc_2_con.sw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file:///L:\TT\2012&#44368;&#49324;&#44368;&#50977;\K1\09%20Chant%20What%20Do%20We%20Need.mp3" TargetMode="External"/><Relationship Id="rId1" Type="http://schemas.openxmlformats.org/officeDocument/2006/relationships/audio" Target="file:///L:\TT\2012&#44368;&#49324;&#44368;&#50977;\K1\04%20Song%20Wash%20the%20Dishes.mp3" TargetMode="External"/><Relationship Id="rId5" Type="http://schemas.openxmlformats.org/officeDocument/2006/relationships/image" Target="../media/image112.png"/><Relationship Id="rId4" Type="http://schemas.openxmlformats.org/officeDocument/2006/relationships/image" Target="../media/image1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7" Type="http://schemas.openxmlformats.org/officeDocument/2006/relationships/image" Target="../media/image115.jpeg"/><Relationship Id="rId2" Type="http://schemas.openxmlformats.org/officeDocument/2006/relationships/slideLayout" Target="../slideLayouts/slideLayout21.xml"/><Relationship Id="rId1" Type="http://schemas.openxmlformats.org/officeDocument/2006/relationships/audio" Target="file:///L:\TT\2012&#44368;&#49324;&#44368;&#50977;\K1\Phonics%20Big%20A%20little%20a%20Song.mp3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114.jpeg"/><Relationship Id="rId4" Type="http://schemas.openxmlformats.org/officeDocument/2006/relationships/hyperlink" Target="K1_&#54028;&#45769;&#49828;&#49569;A.exe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\\DAVID-PC\Sky%20Net\Seagate\&#44368;&#49324;&#44368;&#50977;\0405_&#48512;&#49328;&#53360;&#48324;&#44368;&#50977;\3.Vol2\04%20Song%20I%20Scream.mp3" TargetMode="External"/><Relationship Id="rId4" Type="http://schemas.openxmlformats.org/officeDocument/2006/relationships/image" Target="../media/image1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7" Type="http://schemas.openxmlformats.org/officeDocument/2006/relationships/image" Target="../media/image138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jpeg"/><Relationship Id="rId5" Type="http://schemas.openxmlformats.org/officeDocument/2006/relationships/image" Target="../media/image136.jpeg"/><Relationship Id="rId4" Type="http://schemas.openxmlformats.org/officeDocument/2006/relationships/image" Target="../media/image13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jpeg"/><Relationship Id="rId3" Type="http://schemas.openxmlformats.org/officeDocument/2006/relationships/image" Target="../media/image140.jpeg"/><Relationship Id="rId7" Type="http://schemas.openxmlformats.org/officeDocument/2006/relationships/image" Target="../media/image144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jpeg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Relationship Id="rId9" Type="http://schemas.openxmlformats.org/officeDocument/2006/relationships/image" Target="../media/image146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eg"/><Relationship Id="rId3" Type="http://schemas.openxmlformats.org/officeDocument/2006/relationships/hyperlink" Target="http://www.iwonderabc.com/" TargetMode="External"/><Relationship Id="rId7" Type="http://schemas.openxmlformats.org/officeDocument/2006/relationships/image" Target="../media/image149.jpeg"/><Relationship Id="rId2" Type="http://schemas.openxmlformats.org/officeDocument/2006/relationships/hyperlink" Target="http://www.coocooenglish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8.jpeg"/><Relationship Id="rId5" Type="http://schemas.openxmlformats.org/officeDocument/2006/relationships/image" Target="../media/image147.jpeg"/><Relationship Id="rId4" Type="http://schemas.openxmlformats.org/officeDocument/2006/relationships/hyperlink" Target="http://www.englishinkorean.com/" TargetMode="External"/><Relationship Id="rId9" Type="http://schemas.openxmlformats.org/officeDocument/2006/relationships/image" Target="../media/image15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7" Type="http://schemas.openxmlformats.org/officeDocument/2006/relationships/image" Target="../media/image157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image" Target="../media/image155.jpeg"/><Relationship Id="rId4" Type="http://schemas.openxmlformats.org/officeDocument/2006/relationships/image" Target="../media/image1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8114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b="1" dirty="0" err="1" smtClean="0"/>
              <a:t>iWonder</a:t>
            </a:r>
            <a:r>
              <a:rPr lang="en-US" altLang="ko-KR" b="1" dirty="0" smtClean="0"/>
              <a:t> English</a:t>
            </a:r>
            <a:br>
              <a:rPr lang="en-US" altLang="ko-KR" b="1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8900" dirty="0" smtClean="0"/>
              <a:t>Teacher Training</a:t>
            </a:r>
            <a:br>
              <a:rPr lang="en-US" altLang="ko-KR" sz="8900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Vol. 1</a:t>
            </a:r>
            <a:endParaRPr lang="ko-KR" altLang="en-US" dirty="0"/>
          </a:p>
        </p:txBody>
      </p:sp>
      <p:pic>
        <p:nvPicPr>
          <p:cNvPr id="4" name="그림 3" descr="threegoodkis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517232"/>
            <a:ext cx="1484376" cy="1027176"/>
          </a:xfrm>
          <a:prstGeom prst="rect">
            <a:avLst/>
          </a:prstGeom>
        </p:spPr>
      </p:pic>
      <p:pic>
        <p:nvPicPr>
          <p:cNvPr id="5" name="그림 4" descr="day5_wescrea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596336" y="908720"/>
            <a:ext cx="1292696" cy="1878618"/>
          </a:xfrm>
          <a:prstGeom prst="rect">
            <a:avLst/>
          </a:prstGeom>
        </p:spPr>
      </p:pic>
      <p:pic>
        <p:nvPicPr>
          <p:cNvPr id="7" name="그림 6" descr="cookie j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373216"/>
            <a:ext cx="1343458" cy="1151776"/>
          </a:xfrm>
          <a:prstGeom prst="rect">
            <a:avLst/>
          </a:prstGeom>
        </p:spPr>
      </p:pic>
      <p:pic>
        <p:nvPicPr>
          <p:cNvPr id="8" name="그림 7" descr="cooki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5877272"/>
            <a:ext cx="667512" cy="643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29700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701" name="제목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836613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Preview Lesson</a:t>
            </a:r>
            <a:endParaRPr lang="ko-KR" altLang="en-US" sz="4000" smtClean="0"/>
          </a:p>
        </p:txBody>
      </p:sp>
      <p:sp>
        <p:nvSpPr>
          <p:cNvPr id="29702" name="TextBox 11"/>
          <p:cNvSpPr txBox="1">
            <a:spLocks noChangeArrowheads="1"/>
          </p:cNvSpPr>
          <p:nvPr/>
        </p:nvSpPr>
        <p:spPr bwMode="auto">
          <a:xfrm>
            <a:off x="179388" y="609282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각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Nursery Rhyme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의 문학적 배경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운율 소개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관련된 손유희 등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703" name="그림 12" descr="coocoo 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3700" y="0"/>
            <a:ext cx="11303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그림 14" descr="K1V1 AB 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36850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그림 15" descr="p.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그림 16" descr="p. 0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963" y="1412875"/>
            <a:ext cx="2751137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0724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25" name="제목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Language Arts</a:t>
            </a:r>
            <a:endParaRPr lang="ko-KR" altLang="en-US" sz="4000" smtClean="0"/>
          </a:p>
        </p:txBody>
      </p:sp>
      <p:sp>
        <p:nvSpPr>
          <p:cNvPr id="30726" name="TextBox 14"/>
          <p:cNvSpPr txBox="1">
            <a:spLocks noChangeArrowheads="1"/>
          </p:cNvSpPr>
          <p:nvPr/>
        </p:nvSpPr>
        <p:spPr bwMode="auto">
          <a:xfrm>
            <a:off x="179388" y="609282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커버 그림 찾기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커버 그림 찾기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추측하기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27" name="그림 15" descr="coocoo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3863" y="0"/>
            <a:ext cx="110013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그림 16" descr="K1V1 AB 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44788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그림 18" descr="p.0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7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그림 21" descr="p. 0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6488" y="1412875"/>
            <a:ext cx="270668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1748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749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Music</a:t>
            </a:r>
            <a:endParaRPr lang="ko-KR" altLang="en-US" sz="4000" smtClean="0"/>
          </a:p>
        </p:txBody>
      </p:sp>
      <p:sp>
        <p:nvSpPr>
          <p:cNvPr id="31750" name="TextBox 14"/>
          <p:cNvSpPr txBox="1">
            <a:spLocks noChangeArrowheads="1"/>
          </p:cNvSpPr>
          <p:nvPr/>
        </p:nvSpPr>
        <p:spPr bwMode="auto">
          <a:xfrm>
            <a:off x="179388" y="609282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Sticker Activity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Words Change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 Game 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1751" name="그림 15" descr="coocoo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7838" y="0"/>
            <a:ext cx="10461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그림 8" descr="p.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412875"/>
            <a:ext cx="273685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그림 19" descr="p. 0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6963" y="1412875"/>
            <a:ext cx="27590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4" name="그림 20" descr="K1V1 AB 0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1412875"/>
            <a:ext cx="27590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2772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773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Phonics</a:t>
            </a:r>
            <a:endParaRPr lang="ko-KR" altLang="en-US" sz="4000" smtClean="0"/>
          </a:p>
        </p:txBody>
      </p:sp>
      <p:sp>
        <p:nvSpPr>
          <p:cNvPr id="32774" name="TextBox 14"/>
          <p:cNvSpPr txBox="1">
            <a:spLocks noChangeArrowheads="1"/>
          </p:cNvSpPr>
          <p:nvPr/>
        </p:nvSpPr>
        <p:spPr bwMode="auto">
          <a:xfrm>
            <a:off x="179388" y="609282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Letter names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Letter  sounds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 Short vowels 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775" name="그림 15" descr="coocoo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7838" y="0"/>
            <a:ext cx="10461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그림 16" descr="K1V1 AB 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47963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그림 17" descr="p.0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그림 23" descr="p. 0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1412875"/>
            <a:ext cx="2808288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3796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797" name="제목 1"/>
          <p:cNvSpPr>
            <a:spLocks noGrp="1"/>
          </p:cNvSpPr>
          <p:nvPr>
            <p:ph type="title"/>
          </p:nvPr>
        </p:nvSpPr>
        <p:spPr>
          <a:xfrm>
            <a:off x="468313" y="-100013"/>
            <a:ext cx="8229600" cy="909638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Math</a:t>
            </a:r>
            <a:endParaRPr lang="ko-KR" altLang="en-US" sz="4000" smtClean="0"/>
          </a:p>
        </p:txBody>
      </p:sp>
      <p:sp>
        <p:nvSpPr>
          <p:cNvPr id="33798" name="TextBox 12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Counting (1-5)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Counting (1-10)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Counting (1-20)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799" name="TextBox 13"/>
          <p:cNvSpPr txBox="1">
            <a:spLocks noChangeArrowheads="1"/>
          </p:cNvSpPr>
          <p:nvPr/>
        </p:nvSpPr>
        <p:spPr bwMode="auto">
          <a:xfrm>
            <a:off x="166688" y="6381750"/>
            <a:ext cx="88566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Color/Pattern/Shapes/Measuring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800" name="그림 14" descr="coocoo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64513" y="0"/>
            <a:ext cx="9794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그림 15" descr="K1V1 AB 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44788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그림 16" descr="p.0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그림 19" descr="p. 0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412875"/>
            <a:ext cx="2665412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4820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584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4000" dirty="0" smtClean="0"/>
              <a:t>STEM</a:t>
            </a:r>
            <a:endParaRPr lang="ko-KR" altLang="en-US" sz="4000" dirty="0"/>
          </a:p>
        </p:txBody>
      </p:sp>
      <p:pic>
        <p:nvPicPr>
          <p:cNvPr id="34822" name="그림 15" descr="coocoo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0688" y="0"/>
            <a:ext cx="11033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TextBox 16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      관찰     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관찰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실 생활 도구 활용 관찰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4824" name="그림 11" descr="K1V1 AB 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590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그림 17" descr="p.1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그림 24" descr="p. 1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8550" y="1412875"/>
            <a:ext cx="2786063" cy="398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584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4000" dirty="0" smtClean="0"/>
              <a:t>Science</a:t>
            </a:r>
            <a:endParaRPr lang="ko-KR" altLang="en-US" sz="4000" dirty="0"/>
          </a:p>
        </p:txBody>
      </p:sp>
      <p:sp>
        <p:nvSpPr>
          <p:cNvPr id="35846" name="TextBox 11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 물질의 성질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물질의 변화   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물질의 복잡한 성질 및 변화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5847" name="그림 13" descr="coocoo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0688" y="0"/>
            <a:ext cx="11033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그림 15" descr="K1V1 AB 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3685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그림 17" descr="p.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47963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0" name="그림 24" descr="p. 1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963" y="1412875"/>
            <a:ext cx="275272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6868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869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iWonder Dictionary</a:t>
            </a:r>
            <a:endParaRPr lang="ko-KR" altLang="en-US" sz="4000" smtClean="0"/>
          </a:p>
        </p:txBody>
      </p:sp>
      <p:sp>
        <p:nvSpPr>
          <p:cNvPr id="36870" name="TextBox 12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첫 글자 따라 쓰기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단어 따라 쓰기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(trace)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단어 쓰기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(copy)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6871" name="그림 13" descr="coocoo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3863" y="0"/>
            <a:ext cx="110013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그림 14" descr="K1V1 AB 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69398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그림 15" descr="p.1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4" name="그림 23" descr="p. 1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963" y="1412875"/>
            <a:ext cx="2741612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7892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893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Social Studies</a:t>
            </a:r>
            <a:endParaRPr lang="ko-KR" altLang="en-US" sz="4000" smtClean="0"/>
          </a:p>
        </p:txBody>
      </p:sp>
      <p:sp>
        <p:nvSpPr>
          <p:cNvPr id="37894" name="TextBox 13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개의 음식 중 식품군 찾기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식품군 생각해서 그리기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9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개의 음식 중 식품군 찾기</a:t>
            </a:r>
          </a:p>
        </p:txBody>
      </p:sp>
      <p:pic>
        <p:nvPicPr>
          <p:cNvPr id="37895" name="그림 14" descr="my pla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8625" y="0"/>
            <a:ext cx="10953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그림 15" descr="K1V1 AB 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47963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그림 16" descr="p.2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6860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8" name="그림 25" descr="p. 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412875"/>
            <a:ext cx="26955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8916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917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Creative Arts</a:t>
            </a:r>
            <a:endParaRPr lang="ko-KR" altLang="en-US" sz="4000" smtClean="0"/>
          </a:p>
        </p:txBody>
      </p:sp>
      <p:sp>
        <p:nvSpPr>
          <p:cNvPr id="38918" name="TextBox 14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연령에 걸쳐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Name tag, Finger puppet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등 월별로 새로운 활동 제시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8919" name="그림 13" descr="creative art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9725" y="0"/>
            <a:ext cx="11842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그림 15" descr="K1V1 AB 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3685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그림 16" descr="p.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36850" cy="390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2" name="그림 26" descr="p. 2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412875"/>
            <a:ext cx="2665412" cy="379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39940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941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Assessment</a:t>
            </a:r>
            <a:endParaRPr lang="ko-KR" altLang="en-US" sz="4000" smtClean="0"/>
          </a:p>
        </p:txBody>
      </p:sp>
      <p:sp>
        <p:nvSpPr>
          <p:cNvPr id="39942" name="TextBox 11"/>
          <p:cNvSpPr txBox="1">
            <a:spLocks noChangeArrowheads="1"/>
          </p:cNvSpPr>
          <p:nvPr/>
        </p:nvSpPr>
        <p:spPr bwMode="auto">
          <a:xfrm>
            <a:off x="179388" y="5972175"/>
            <a:ext cx="8856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맑은 고딕" pitchFamily="50" charset="-127"/>
                <a:ea typeface="맑은 고딕" pitchFamily="50" charset="-127"/>
              </a:rPr>
              <a:t>     한 단어 듣고 인지    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단어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,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문장 듣고 인지  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조금 더 복잡한 단어</a:t>
            </a:r>
            <a:r>
              <a:rPr kumimoji="0" lang="en-US" altLang="ko-KR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, </a:t>
            </a:r>
            <a:r>
              <a:rPr kumimoji="0" lang="ko-KR" altLang="en-US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문장</a:t>
            </a:r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9943" name="그림 12" descr="assessm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0375" y="0"/>
            <a:ext cx="10636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그림 13" descr="K1V1 AB 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273685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그림 14" descr="p.2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412875"/>
            <a:ext cx="27463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그림 15" descr="p. 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963" y="1412875"/>
            <a:ext cx="2744787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188" y="1343025"/>
            <a:ext cx="2881312" cy="4524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K2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575" y="1331913"/>
            <a:ext cx="2879725" cy="4524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K3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40964" name="TextBox 7"/>
          <p:cNvSpPr txBox="1">
            <a:spLocks noChangeArrowheads="1"/>
          </p:cNvSpPr>
          <p:nvPr/>
        </p:nvSpPr>
        <p:spPr bwMode="auto">
          <a:xfrm>
            <a:off x="179388" y="1331913"/>
            <a:ext cx="2879725" cy="4524375"/>
          </a:xfrm>
          <a:prstGeom prst="rect">
            <a:avLst/>
          </a:prstGeom>
          <a:solidFill>
            <a:srgbClr val="FFE28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kumimoji="0" lang="en-US" altLang="ko-KR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K1</a:t>
            </a:r>
            <a:endParaRPr kumimoji="0"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965" name="제목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ko-KR" sz="4000" smtClean="0"/>
              <a:t>Song Posters</a:t>
            </a:r>
            <a:endParaRPr lang="ko-KR" altLang="en-US" sz="4000" smtClean="0"/>
          </a:p>
        </p:txBody>
      </p:sp>
      <p:pic>
        <p:nvPicPr>
          <p:cNvPr id="40966" name="그림 8" descr="post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412875"/>
            <a:ext cx="2665413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그림 14" descr="2-1 p14-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412875"/>
            <a:ext cx="273685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그림 26" descr="post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1412875"/>
            <a:ext cx="27368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395288" y="1196975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5400" dirty="0">
                <a:latin typeface="Hobo Std" pitchFamily="34" charset="0"/>
                <a:ea typeface="+mj-ea"/>
                <a:cs typeface="+mj-cs"/>
              </a:rPr>
              <a:t>Who Stole the Cookies from the Cooke jar?</a:t>
            </a:r>
            <a:endParaRPr kumimoji="0" lang="ko-KR" altLang="en-US" sz="5400" dirty="0">
              <a:latin typeface="Hobo Std" pitchFamily="34" charset="0"/>
              <a:ea typeface="+mj-ea"/>
              <a:cs typeface="+mj-cs"/>
            </a:endParaRPr>
          </a:p>
        </p:txBody>
      </p:sp>
      <p:sp>
        <p:nvSpPr>
          <p:cNvPr id="41987" name="TextBox 4"/>
          <p:cNvSpPr txBox="1">
            <a:spLocks noChangeArrowheads="1"/>
          </p:cNvSpPr>
          <p:nvPr/>
        </p:nvSpPr>
        <p:spPr bwMode="auto">
          <a:xfrm>
            <a:off x="1619250" y="115888"/>
            <a:ext cx="17494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3200">
                <a:latin typeface="Century Gothic" pitchFamily="34" charset="0"/>
                <a:ea typeface="맑은 고딕" pitchFamily="50" charset="-127"/>
              </a:rPr>
              <a:t>K3 Vol.1</a:t>
            </a:r>
            <a:endParaRPr kumimoji="0" lang="ko-KR" altLang="en-US" sz="32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41988" name="내용 개체 틀 7" descr="cookie j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2708275"/>
            <a:ext cx="4322762" cy="41497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그림 30" descr="webbi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958850"/>
            <a:ext cx="6302375" cy="585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제목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9080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>
                <a:latin typeface="+mj-ea"/>
              </a:rPr>
              <a:t>Webbing</a:t>
            </a:r>
            <a:endParaRPr lang="ko-KR" altLang="en-US" dirty="0" smtClean="0">
              <a:latin typeface="+mj-ea"/>
            </a:endParaRPr>
          </a:p>
        </p:txBody>
      </p:sp>
      <p:pic>
        <p:nvPicPr>
          <p:cNvPr id="43012" name="그림 30" descr="이미지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1989138"/>
            <a:ext cx="647700" cy="86360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grpSp>
        <p:nvGrpSpPr>
          <p:cNvPr id="43013" name="그룹 49"/>
          <p:cNvGrpSpPr>
            <a:grpSpLocks/>
          </p:cNvGrpSpPr>
          <p:nvPr/>
        </p:nvGrpSpPr>
        <p:grpSpPr bwMode="auto">
          <a:xfrm>
            <a:off x="6948488" y="5661025"/>
            <a:ext cx="2016125" cy="1008063"/>
            <a:chOff x="2987824" y="5661248"/>
            <a:chExt cx="3042357" cy="1080000"/>
          </a:xfrm>
        </p:grpSpPr>
        <p:pic>
          <p:nvPicPr>
            <p:cNvPr id="43027" name="그림 39" descr="이미지 5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99992" y="5661248"/>
              <a:ext cx="1530189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28" name="그림 40" descr="이미지 6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987824" y="5661248"/>
              <a:ext cx="1530189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</p:grpSp>
      <p:grpSp>
        <p:nvGrpSpPr>
          <p:cNvPr id="43014" name="그룹 50"/>
          <p:cNvGrpSpPr>
            <a:grpSpLocks/>
          </p:cNvGrpSpPr>
          <p:nvPr/>
        </p:nvGrpSpPr>
        <p:grpSpPr bwMode="auto">
          <a:xfrm>
            <a:off x="107950" y="4005263"/>
            <a:ext cx="1800225" cy="792162"/>
            <a:chOff x="179512" y="5661248"/>
            <a:chExt cx="2321805" cy="1080000"/>
          </a:xfrm>
        </p:grpSpPr>
        <p:pic>
          <p:nvPicPr>
            <p:cNvPr id="43025" name="그림 41" descr="이미지 7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512" y="5661248"/>
              <a:ext cx="792088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26" name="그림 42" descr="이미지 8.jp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71600" y="5661248"/>
              <a:ext cx="1529717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</p:grpSp>
      <p:grpSp>
        <p:nvGrpSpPr>
          <p:cNvPr id="43015" name="그룹 47"/>
          <p:cNvGrpSpPr>
            <a:grpSpLocks/>
          </p:cNvGrpSpPr>
          <p:nvPr/>
        </p:nvGrpSpPr>
        <p:grpSpPr bwMode="auto">
          <a:xfrm>
            <a:off x="7812088" y="2781300"/>
            <a:ext cx="1212850" cy="2592388"/>
            <a:chOff x="6058488" y="2996952"/>
            <a:chExt cx="1531988" cy="3240000"/>
          </a:xfrm>
        </p:grpSpPr>
        <p:pic>
          <p:nvPicPr>
            <p:cNvPr id="43022" name="그림 36" descr="이미지 2.jp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058488" y="2996952"/>
              <a:ext cx="818948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23" name="그림 37" descr="이미지 3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058489" y="4076952"/>
              <a:ext cx="1531987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24" name="그림 43" descr="이미지 4.jpg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058488" y="5156952"/>
              <a:ext cx="744877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</p:grpSp>
      <p:grpSp>
        <p:nvGrpSpPr>
          <p:cNvPr id="43016" name="그룹 48"/>
          <p:cNvGrpSpPr>
            <a:grpSpLocks/>
          </p:cNvGrpSpPr>
          <p:nvPr/>
        </p:nvGrpSpPr>
        <p:grpSpPr bwMode="auto">
          <a:xfrm>
            <a:off x="1476375" y="5732463"/>
            <a:ext cx="1281113" cy="863600"/>
            <a:chOff x="6660232" y="5445224"/>
            <a:chExt cx="1462217" cy="1080000"/>
          </a:xfrm>
        </p:grpSpPr>
        <p:pic>
          <p:nvPicPr>
            <p:cNvPr id="43020" name="그림 44" descr="이미지 2.jpg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660232" y="5445224"/>
              <a:ext cx="746013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21" name="그림 45" descr="이미지 7.jpg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7380312" y="5445224"/>
              <a:ext cx="742137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</p:grpSp>
      <p:grpSp>
        <p:nvGrpSpPr>
          <p:cNvPr id="43017" name="그룹 52"/>
          <p:cNvGrpSpPr>
            <a:grpSpLocks/>
          </p:cNvGrpSpPr>
          <p:nvPr/>
        </p:nvGrpSpPr>
        <p:grpSpPr bwMode="auto">
          <a:xfrm>
            <a:off x="611188" y="2349500"/>
            <a:ext cx="1296987" cy="935038"/>
            <a:chOff x="3779912" y="3789040"/>
            <a:chExt cx="1440160" cy="1080000"/>
          </a:xfrm>
        </p:grpSpPr>
        <p:pic>
          <p:nvPicPr>
            <p:cNvPr id="43018" name="그림 38" descr="이미지 4.jpg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499992" y="3789040"/>
              <a:ext cx="720080" cy="1080000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  <p:pic>
          <p:nvPicPr>
            <p:cNvPr id="43019" name="그림 51" descr="이미지 20.jpg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779912" y="3789040"/>
              <a:ext cx="716396" cy="716396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내용 개체 틀 12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  <p:pic>
        <p:nvPicPr>
          <p:cNvPr id="14" name="그림 13" descr="6 (2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341438"/>
            <a:ext cx="75596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그림 6" descr="observ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8888" y="908050"/>
            <a:ext cx="165735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내용 개체 틀 2" descr="3-1 Story cov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56088" y="0"/>
            <a:ext cx="4887912" cy="6858000"/>
          </a:xfrm>
        </p:spPr>
      </p:pic>
      <p:sp>
        <p:nvSpPr>
          <p:cNvPr id="45059" name="내용 개체 틀 2"/>
          <p:cNvSpPr txBox="1">
            <a:spLocks/>
          </p:cNvSpPr>
          <p:nvPr/>
        </p:nvSpPr>
        <p:spPr bwMode="auto">
          <a:xfrm>
            <a:off x="107950" y="2100263"/>
            <a:ext cx="4103688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kumimoji="0" lang="en-US" altLang="ko-KR" sz="4000" b="1">
                <a:latin typeface="맑은 고딕" pitchFamily="50" charset="-127"/>
                <a:ea typeface="맑은 고딕" pitchFamily="50" charset="-127"/>
              </a:rPr>
              <a:t>Let’s look at the </a:t>
            </a:r>
          </a:p>
          <a:p>
            <a:pPr marL="342900" indent="-342900" algn="ctr"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kumimoji="0" lang="en-US" altLang="ko-KR" sz="4000" b="1">
                <a:latin typeface="맑은 고딕" pitchFamily="50" charset="-127"/>
                <a:ea typeface="맑은 고딕" pitchFamily="50" charset="-127"/>
              </a:rPr>
              <a:t>CD.</a:t>
            </a:r>
            <a:endParaRPr kumimoji="0" lang="en-US" altLang="ko-KR" sz="40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5060" name="그림 4" descr="이미지 20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119697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3 Song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4188" y="3860800"/>
            <a:ext cx="3200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제목 1"/>
          <p:cNvSpPr>
            <a:spLocks noGrp="1"/>
          </p:cNvSpPr>
          <p:nvPr>
            <p:ph type="title"/>
          </p:nvPr>
        </p:nvSpPr>
        <p:spPr>
          <a:xfrm>
            <a:off x="395288" y="990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ko-KR" sz="6600" smtClean="0">
                <a:latin typeface="Hobo Std" pitchFamily="34" charset="0"/>
              </a:rPr>
              <a:t>Wash the Dishes</a:t>
            </a:r>
            <a:endParaRPr lang="ko-KR" altLang="en-US" sz="6600" smtClean="0">
              <a:latin typeface="Hobo Std" pitchFamily="34" charset="0"/>
            </a:endParaRPr>
          </a:p>
        </p:txBody>
      </p:sp>
      <p:sp>
        <p:nvSpPr>
          <p:cNvPr id="46083" name="TextBox 7"/>
          <p:cNvSpPr txBox="1">
            <a:spLocks noChangeArrowheads="1"/>
          </p:cNvSpPr>
          <p:nvPr/>
        </p:nvSpPr>
        <p:spPr bwMode="auto">
          <a:xfrm>
            <a:off x="1598613" y="115888"/>
            <a:ext cx="17494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3200">
                <a:latin typeface="Century Gothic" pitchFamily="34" charset="0"/>
                <a:ea typeface="맑은 고딕" pitchFamily="50" charset="-127"/>
              </a:rPr>
              <a:t>K1 Vol.1</a:t>
            </a:r>
            <a:endParaRPr kumimoji="0" lang="ko-KR" altLang="en-US" sz="32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46084" name="그림 8" descr="p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6738" y="2420938"/>
            <a:ext cx="5399087" cy="382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6"/>
          <p:cNvSpPr txBox="1">
            <a:spLocks noChangeArrowheads="1"/>
          </p:cNvSpPr>
          <p:nvPr/>
        </p:nvSpPr>
        <p:spPr bwMode="auto">
          <a:xfrm rot="-1109454">
            <a:off x="7197725" y="1063625"/>
            <a:ext cx="647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7200" b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kumimoji="0" lang="ko-KR" altLang="en-US" sz="7200" b="1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7107" name="그림 8" descr="post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0"/>
            <a:ext cx="4865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형 설명선 5"/>
          <p:cNvSpPr/>
          <p:nvPr/>
        </p:nvSpPr>
        <p:spPr>
          <a:xfrm>
            <a:off x="6372225" y="2060575"/>
            <a:ext cx="2771775" cy="1800225"/>
          </a:xfrm>
          <a:prstGeom prst="wedgeEllipseCallout">
            <a:avLst>
              <a:gd name="adj1" fmla="val -43160"/>
              <a:gd name="adj2" fmla="val 72226"/>
            </a:avLst>
          </a:prstGeom>
          <a:solidFill>
            <a:srgbClr val="FFE285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이 </a:t>
            </a:r>
            <a:r>
              <a:rPr kumimoji="0" lang="en-US" altLang="ko-KR" sz="1600" dirty="0">
                <a:solidFill>
                  <a:schemeClr val="tx1"/>
                </a:solidFill>
              </a:rPr>
              <a:t>Nursery Rhyme </a:t>
            </a:r>
            <a:r>
              <a:rPr kumimoji="0" lang="ko-KR" altLang="en-US" sz="1600" dirty="0">
                <a:solidFill>
                  <a:schemeClr val="tx1"/>
                </a:solidFill>
              </a:rPr>
              <a:t>과 관련해서 </a:t>
            </a:r>
            <a:endParaRPr kumimoji="0" lang="en-US" altLang="ko-KR" sz="16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어떤 과학실험을 </a:t>
            </a:r>
            <a:endParaRPr kumimoji="0" lang="en-US" altLang="ko-KR" sz="16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할 수 있을까요</a:t>
            </a:r>
            <a:r>
              <a:rPr kumimoji="0" lang="en-US" altLang="ko-KR" sz="1600" dirty="0">
                <a:solidFill>
                  <a:schemeClr val="tx1"/>
                </a:solidFill>
              </a:rPr>
              <a:t>?</a:t>
            </a:r>
            <a:endParaRPr kumimoji="0" lang="ko-KR" altLang="en-US" sz="1600" dirty="0">
              <a:solidFill>
                <a:schemeClr val="tx1"/>
              </a:solidFill>
            </a:endParaRPr>
          </a:p>
        </p:txBody>
      </p:sp>
      <p:pic>
        <p:nvPicPr>
          <p:cNvPr id="5" name="04 Song Wash the Dish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2603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내용 개체 틀 1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412875"/>
            <a:ext cx="7561262" cy="5040313"/>
          </a:xfrm>
        </p:spPr>
      </p:pic>
      <p:pic>
        <p:nvPicPr>
          <p:cNvPr id="15" name="그림 14" descr="hot tea cold te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412875"/>
            <a:ext cx="7561262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그림 4" descr="observ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738" y="836613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그룹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3656076" y="2132856"/>
            <a:chExt cx="3614916" cy="2591544"/>
          </a:xfrm>
        </p:grpSpPr>
        <p:pic>
          <p:nvPicPr>
            <p:cNvPr id="49155" name="그림 3" descr="K1V1 AB 12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56076" y="2133600"/>
              <a:ext cx="1831848" cy="259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56" name="그림 4" descr="K1V1 AB 13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36096" y="2132856"/>
              <a:ext cx="1834896" cy="2584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1"/>
          <p:cNvSpPr txBox="1">
            <a:spLocks/>
          </p:cNvSpPr>
          <p:nvPr/>
        </p:nvSpPr>
        <p:spPr bwMode="auto">
          <a:xfrm>
            <a:off x="539750" y="1639888"/>
            <a:ext cx="835342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kumimoji="0" lang="en-US" altLang="ko-KR" sz="3200" b="1" dirty="0">
                <a:latin typeface="+mn-lt"/>
                <a:ea typeface="+mn-ea"/>
              </a:rPr>
              <a:t>Tea</a:t>
            </a:r>
            <a:r>
              <a:rPr kumimoji="0" lang="en-US" altLang="ko-KR" sz="3200" dirty="0">
                <a:latin typeface="+mn-lt"/>
                <a:ea typeface="+mn-ea"/>
              </a:rPr>
              <a:t>…</a:t>
            </a:r>
            <a:endParaRPr kumimoji="0" lang="en-US" altLang="ko-KR" sz="3200" b="1" dirty="0">
              <a:latin typeface="+mn-lt"/>
              <a:ea typeface="+mn-ea"/>
            </a:endParaRP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en-US" altLang="ko-KR" sz="1600" dirty="0">
                <a:latin typeface="+mn-lt"/>
                <a:ea typeface="+mn-ea"/>
              </a:rPr>
              <a:t>	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en-US" altLang="ko-KR" sz="1600" dirty="0">
                <a:latin typeface="+mn-lt"/>
                <a:ea typeface="+mn-ea"/>
              </a:rPr>
              <a:t>	</a:t>
            </a:r>
            <a:r>
              <a:rPr kumimoji="0" lang="en-US" altLang="ko-KR" sz="1600" b="1" u="sng" dirty="0">
                <a:latin typeface="+mn-lt"/>
                <a:ea typeface="+mn-ea"/>
              </a:rPr>
              <a:t>Meaning: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+mj-ea"/>
                <a:ea typeface="+mj-ea"/>
              </a:rPr>
              <a:t>     … </a:t>
            </a:r>
            <a:r>
              <a:rPr kumimoji="0" lang="ko-KR" altLang="en-US" sz="1600" dirty="0">
                <a:latin typeface="+mj-ea"/>
                <a:ea typeface="+mj-ea"/>
              </a:rPr>
              <a:t>따뜻한 물에 잎을 우려낸 음료수</a:t>
            </a:r>
            <a:endParaRPr kumimoji="0" lang="en-US" altLang="ko-KR" sz="1600" dirty="0">
              <a:latin typeface="+mj-ea"/>
              <a:ea typeface="+mj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+mj-ea"/>
                <a:ea typeface="+mj-ea"/>
              </a:rPr>
              <a:t>     … </a:t>
            </a:r>
            <a:r>
              <a:rPr kumimoji="0" lang="ko-KR" altLang="en-US" sz="1600" dirty="0">
                <a:latin typeface="+mj-ea"/>
                <a:ea typeface="+mj-ea"/>
              </a:rPr>
              <a:t>물 이후에 가장 잘 마시는 음료수</a:t>
            </a:r>
            <a:endParaRPr kumimoji="0" lang="en-US" altLang="ko-KR" sz="1600" dirty="0">
              <a:latin typeface="+mj-ea"/>
              <a:ea typeface="+mj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+mj-ea"/>
                <a:ea typeface="+mj-ea"/>
              </a:rPr>
              <a:t>     … </a:t>
            </a:r>
            <a:r>
              <a:rPr kumimoji="0" lang="ko-KR" altLang="en-US" sz="1600" dirty="0">
                <a:latin typeface="+mj-ea"/>
                <a:ea typeface="+mj-ea"/>
              </a:rPr>
              <a:t>보통은 쓴맛이지만 여러 다른 맛을 가지고 있음</a:t>
            </a:r>
            <a:r>
              <a:rPr kumimoji="0" lang="en-US" altLang="ko-KR" sz="1600" dirty="0">
                <a:latin typeface="+mj-ea"/>
                <a:ea typeface="+mj-ea"/>
              </a:rPr>
              <a:t>.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en-US" altLang="ko-KR" sz="1600" dirty="0">
                <a:latin typeface="+mn-lt"/>
                <a:ea typeface="+mn-ea"/>
              </a:rPr>
              <a:t>	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ko-KR" sz="1600" dirty="0">
              <a:latin typeface="+mn-lt"/>
              <a:ea typeface="+mn-ea"/>
            </a:endParaRP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en-US" altLang="ko-KR" sz="1600" dirty="0">
                <a:latin typeface="+mn-lt"/>
                <a:ea typeface="+mn-ea"/>
              </a:rPr>
              <a:t>	</a:t>
            </a:r>
            <a:r>
              <a:rPr kumimoji="0" lang="en-US" altLang="ko-KR" sz="1600" b="1" u="sng" dirty="0">
                <a:latin typeface="+mn-lt"/>
                <a:ea typeface="+mn-ea"/>
              </a:rPr>
              <a:t>Different Types: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+mn-lt"/>
                <a:ea typeface="+mn-ea"/>
              </a:rPr>
              <a:t>	</a:t>
            </a:r>
            <a:r>
              <a:rPr kumimoji="0" lang="ko-KR" altLang="en-US" sz="1600" i="1" dirty="0" err="1">
                <a:solidFill>
                  <a:srgbClr val="0000FF"/>
                </a:solidFill>
                <a:latin typeface="+mn-lt"/>
                <a:ea typeface="+mn-ea"/>
              </a:rPr>
              <a:t>그린티</a:t>
            </a:r>
            <a:r>
              <a:rPr kumimoji="0" lang="en-US" altLang="ko-KR" sz="1600" i="1" dirty="0">
                <a:solidFill>
                  <a:srgbClr val="0000FF"/>
                </a:solidFill>
                <a:latin typeface="+mn-lt"/>
                <a:ea typeface="+mn-ea"/>
              </a:rPr>
              <a:t>, </a:t>
            </a:r>
            <a:r>
              <a:rPr kumimoji="0" lang="ko-KR" altLang="en-US" sz="1600" i="1" dirty="0">
                <a:solidFill>
                  <a:srgbClr val="0000FF"/>
                </a:solidFill>
                <a:latin typeface="+mn-lt"/>
                <a:ea typeface="+mn-ea"/>
              </a:rPr>
              <a:t>블랙퍼스트 티</a:t>
            </a:r>
            <a:r>
              <a:rPr kumimoji="0" lang="en-US" altLang="ko-KR" sz="1600" i="1" dirty="0">
                <a:solidFill>
                  <a:srgbClr val="0000FF"/>
                </a:solidFill>
                <a:latin typeface="+mn-lt"/>
                <a:ea typeface="+mn-ea"/>
              </a:rPr>
              <a:t>, </a:t>
            </a:r>
            <a:r>
              <a:rPr kumimoji="0" lang="ko-KR" altLang="en-US" sz="1600" i="1" dirty="0" err="1">
                <a:solidFill>
                  <a:srgbClr val="0000FF"/>
                </a:solidFill>
                <a:latin typeface="+mn-lt"/>
                <a:ea typeface="+mn-ea"/>
              </a:rPr>
              <a:t>밀크티</a:t>
            </a:r>
            <a:r>
              <a:rPr kumimoji="0" lang="en-US" altLang="ko-KR" sz="1600" i="1" dirty="0">
                <a:solidFill>
                  <a:srgbClr val="0000FF"/>
                </a:solidFill>
                <a:latin typeface="+mn-lt"/>
                <a:ea typeface="+mn-ea"/>
              </a:rPr>
              <a:t>, </a:t>
            </a:r>
            <a:r>
              <a:rPr kumimoji="0" lang="ko-KR" altLang="en-US" sz="1600" i="1" dirty="0" err="1">
                <a:solidFill>
                  <a:srgbClr val="0000FF"/>
                </a:solidFill>
                <a:latin typeface="+mn-lt"/>
                <a:ea typeface="+mn-ea"/>
              </a:rPr>
              <a:t>허브티</a:t>
            </a:r>
            <a:r>
              <a:rPr kumimoji="0" lang="en-US" altLang="ko-KR" sz="1600" i="1" dirty="0">
                <a:solidFill>
                  <a:srgbClr val="0000FF"/>
                </a:solidFill>
                <a:latin typeface="+mj-ea"/>
                <a:ea typeface="+mj-ea"/>
              </a:rPr>
              <a:t> (</a:t>
            </a:r>
            <a:r>
              <a:rPr kumimoji="0" lang="ko-KR" altLang="en-US" sz="1600" i="1" dirty="0" err="1">
                <a:solidFill>
                  <a:srgbClr val="0000FF"/>
                </a:solidFill>
                <a:latin typeface="+mj-ea"/>
                <a:ea typeface="+mj-ea"/>
              </a:rPr>
              <a:t>로즈마리</a:t>
            </a:r>
            <a:r>
              <a:rPr kumimoji="0" lang="ko-KR" altLang="en-US" sz="1600" i="1" dirty="0">
                <a:solidFill>
                  <a:srgbClr val="0000FF"/>
                </a:solidFill>
                <a:latin typeface="+mj-ea"/>
                <a:ea typeface="+mj-ea"/>
              </a:rPr>
              <a:t> 또는 </a:t>
            </a:r>
            <a:r>
              <a:rPr kumimoji="0" lang="ko-KR" altLang="en-US" sz="1600" i="1" dirty="0" err="1">
                <a:solidFill>
                  <a:srgbClr val="0000FF"/>
                </a:solidFill>
                <a:latin typeface="+mj-ea"/>
                <a:ea typeface="+mj-ea"/>
              </a:rPr>
              <a:t>카모마일</a:t>
            </a:r>
            <a:r>
              <a:rPr kumimoji="0" lang="ko-KR" altLang="en-US" sz="1600" i="1" dirty="0">
                <a:solidFill>
                  <a:srgbClr val="0000FF"/>
                </a:solidFill>
                <a:latin typeface="+mj-ea"/>
                <a:ea typeface="+mj-ea"/>
              </a:rPr>
              <a:t> 등등</a:t>
            </a:r>
            <a:r>
              <a:rPr kumimoji="0" lang="en-US" altLang="ko-KR" sz="1600" i="1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kumimoji="0" lang="en-US" altLang="ko-KR" sz="1600" i="1" dirty="0">
              <a:solidFill>
                <a:srgbClr val="0000FF"/>
              </a:solidFill>
              <a:latin typeface="+mn-lt"/>
              <a:ea typeface="+mn-ea"/>
            </a:endParaRPr>
          </a:p>
          <a:p>
            <a:pPr marL="342900" indent="-342900" algn="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ko-KR" sz="1000" dirty="0">
              <a:latin typeface="+mn-lt"/>
              <a:ea typeface="+mn-ea"/>
            </a:endParaRPr>
          </a:p>
          <a:p>
            <a:pPr marL="342900" indent="-342900" algn="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en-US" altLang="ko-KR" sz="1000" dirty="0">
                <a:latin typeface="+mn-lt"/>
                <a:ea typeface="+mn-ea"/>
              </a:rPr>
              <a:t>From Wikipedia, the free encyclopedia</a:t>
            </a:r>
          </a:p>
        </p:txBody>
      </p:sp>
      <p:sp>
        <p:nvSpPr>
          <p:cNvPr id="50179" name="제목 1"/>
          <p:cNvSpPr>
            <a:spLocks noGrp="1"/>
          </p:cNvSpPr>
          <p:nvPr>
            <p:ph type="title" idx="4294967295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pPr eaLnBrk="1" hangingPunct="1"/>
            <a:r>
              <a:rPr lang="ko-KR" altLang="en-US" smtClean="0"/>
              <a:t>다문화 접근</a:t>
            </a:r>
          </a:p>
        </p:txBody>
      </p:sp>
      <p:pic>
        <p:nvPicPr>
          <p:cNvPr id="50180" name="내용 개체 틀 3" descr="imagesCAYLB2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94375" y="1484313"/>
            <a:ext cx="2968625" cy="2305050"/>
          </a:xfrm>
        </p:spPr>
      </p:pic>
      <p:pic>
        <p:nvPicPr>
          <p:cNvPr id="50181" name="그림 4" descr="drink_te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5057775"/>
            <a:ext cx="2508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그림 5" descr="tea-part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057775"/>
            <a:ext cx="23479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그림 6" descr="2008%2~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34138" y="5057775"/>
            <a:ext cx="27098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그림 7" descr="5920207723_f80ca816a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7900" y="5057775"/>
            <a:ext cx="24479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5" name="그림 8" descr="day2_cup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2190750"/>
            <a:ext cx="28733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6" name="그림 9" descr="day2_cup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3789363"/>
            <a:ext cx="28733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7" name="그림 7" descr="IMG_1590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8038" y="1484313"/>
            <a:ext cx="9715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8" name="그림 8" descr="0616-iced-tea-lemon_li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00338" y="1484313"/>
            <a:ext cx="576262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9" name="그림 9" descr="tea_lemon_sugar_honey_small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56100" y="1484313"/>
            <a:ext cx="99377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0" name="그림 4" descr="PourTea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51050" y="1484313"/>
            <a:ext cx="50482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내용 개체 틀 13" descr="ingredien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916113"/>
            <a:ext cx="8618538" cy="3384550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내용 개체 틀 4" descr="utensil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1196975"/>
            <a:ext cx="7991475" cy="5386388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내용 개체 틀 1"/>
          <p:cNvSpPr>
            <a:spLocks noGrp="1"/>
          </p:cNvSpPr>
          <p:nvPr>
            <p:ph idx="1"/>
          </p:nvPr>
        </p:nvSpPr>
        <p:spPr>
          <a:xfrm>
            <a:off x="1547813" y="188913"/>
            <a:ext cx="6408737" cy="67627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en-US" altLang="ko-KR" smtClean="0"/>
              <a:t>Let’s Chant!</a:t>
            </a:r>
            <a:endParaRPr lang="ko-KR" altLang="en-US" smtClean="0"/>
          </a:p>
        </p:txBody>
      </p:sp>
      <p:sp>
        <p:nvSpPr>
          <p:cNvPr id="53251" name="TextBox 2"/>
          <p:cNvSpPr txBox="1">
            <a:spLocks noChangeArrowheads="1"/>
          </p:cNvSpPr>
          <p:nvPr/>
        </p:nvSpPr>
        <p:spPr bwMode="auto">
          <a:xfrm>
            <a:off x="323850" y="1484313"/>
            <a:ext cx="3171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2400">
                <a:latin typeface="Century Gothic" pitchFamily="34" charset="0"/>
                <a:ea typeface="맑은 고딕" pitchFamily="50" charset="-127"/>
              </a:rPr>
              <a:t>What do we need? </a:t>
            </a:r>
            <a:endParaRPr kumimoji="0" lang="ko-KR" altLang="en-US" sz="24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53252" name="내용 개체 틀 13" descr="ingredients.jpg"/>
          <p:cNvPicPr>
            <a:picLocks noChangeAspect="1"/>
          </p:cNvPicPr>
          <p:nvPr/>
        </p:nvPicPr>
        <p:blipFill>
          <a:blip r:embed="rId3" cstate="print"/>
          <a:srcRect t="17043" r="34843"/>
          <a:stretch>
            <a:fillRect/>
          </a:stretch>
        </p:blipFill>
        <p:spPr bwMode="auto">
          <a:xfrm>
            <a:off x="3848100" y="1484313"/>
            <a:ext cx="475297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내용 개체 틀 4" descr="utensils.jpg"/>
          <p:cNvPicPr>
            <a:picLocks noChangeAspect="1"/>
          </p:cNvPicPr>
          <p:nvPr/>
        </p:nvPicPr>
        <p:blipFill>
          <a:blip r:embed="rId4" cstate="print"/>
          <a:srcRect t="18712" r="49956"/>
          <a:stretch>
            <a:fillRect/>
          </a:stretch>
        </p:blipFill>
        <p:spPr bwMode="auto">
          <a:xfrm>
            <a:off x="6367463" y="4005263"/>
            <a:ext cx="223678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내용 개체 틀 13" descr="ingredients.jpg"/>
          <p:cNvPicPr>
            <a:picLocks noChangeAspect="1"/>
          </p:cNvPicPr>
          <p:nvPr/>
        </p:nvPicPr>
        <p:blipFill>
          <a:blip r:embed="rId3" cstate="print"/>
          <a:srcRect l="68990" t="17043"/>
          <a:stretch>
            <a:fillRect/>
          </a:stretch>
        </p:blipFill>
        <p:spPr bwMode="auto">
          <a:xfrm>
            <a:off x="3851275" y="4005263"/>
            <a:ext cx="226218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그림 6" descr="geneus1.jpg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2420938"/>
            <a:ext cx="2952750" cy="285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09 Chant What Do We Need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1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그림 6" descr="how to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04 Song Wash the Dish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325" y="1158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09 Chant What Do We Need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775" y="1158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TextBox 4"/>
          <p:cNvSpPr txBox="1">
            <a:spLocks noChangeArrowheads="1"/>
          </p:cNvSpPr>
          <p:nvPr/>
        </p:nvSpPr>
        <p:spPr bwMode="auto">
          <a:xfrm>
            <a:off x="395288" y="96838"/>
            <a:ext cx="2454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400" b="1">
                <a:latin typeface="Century Gothic" pitchFamily="34" charset="0"/>
                <a:ea typeface="맑은 고딕" pitchFamily="50" charset="-127"/>
              </a:rPr>
              <a:t>Chant: What do we need?</a:t>
            </a:r>
            <a:endParaRPr kumimoji="0" lang="ko-KR" altLang="en-US" sz="1400" b="1">
              <a:latin typeface="Century Gothic" pitchFamily="34" charset="0"/>
              <a:ea typeface="맑은 고딕" pitchFamily="50" charset="-127"/>
            </a:endParaRPr>
          </a:p>
        </p:txBody>
      </p:sp>
      <p:sp>
        <p:nvSpPr>
          <p:cNvPr id="54278" name="TextBox 5"/>
          <p:cNvSpPr txBox="1">
            <a:spLocks noChangeArrowheads="1"/>
          </p:cNvSpPr>
          <p:nvPr/>
        </p:nvSpPr>
        <p:spPr bwMode="auto">
          <a:xfrm>
            <a:off x="6443663" y="96838"/>
            <a:ext cx="21097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400" b="1">
                <a:latin typeface="Century Gothic" pitchFamily="34" charset="0"/>
                <a:ea typeface="맑은 고딕" pitchFamily="50" charset="-127"/>
              </a:rPr>
              <a:t>Song: Wash the Dishes</a:t>
            </a:r>
            <a:endParaRPr kumimoji="0" lang="ko-KR" altLang="en-US" sz="1400" b="1">
              <a:latin typeface="Century Gothic" pitchFamily="34" charset="0"/>
              <a:ea typeface="맑은 고딕" pitchFamily="50" charset="-127"/>
            </a:endParaRPr>
          </a:p>
        </p:txBody>
      </p:sp>
      <p:sp>
        <p:nvSpPr>
          <p:cNvPr id="54279" name="TextBox 6"/>
          <p:cNvSpPr txBox="1">
            <a:spLocks noChangeArrowheads="1"/>
          </p:cNvSpPr>
          <p:nvPr/>
        </p:nvSpPr>
        <p:spPr bwMode="auto">
          <a:xfrm>
            <a:off x="7426325" y="2852738"/>
            <a:ext cx="1717675" cy="3079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400">
                <a:solidFill>
                  <a:schemeClr val="bg1"/>
                </a:solidFill>
                <a:latin typeface="Century Gothic" pitchFamily="34" charset="0"/>
                <a:ea typeface="맑은 고딕" pitchFamily="50" charset="-127"/>
              </a:rPr>
              <a:t>Talk</a:t>
            </a:r>
            <a:r>
              <a:rPr kumimoji="0" lang="ko-KR" altLang="en-US" sz="1400">
                <a:solidFill>
                  <a:schemeClr val="bg1"/>
                </a:solidFill>
                <a:latin typeface="Century Gothic" pitchFamily="34" charset="0"/>
                <a:ea typeface="맑은 고딕" pitchFamily="50" charset="-127"/>
              </a:rPr>
              <a:t> </a:t>
            </a:r>
            <a:r>
              <a:rPr kumimoji="0" lang="en-US" altLang="ko-KR" sz="1400">
                <a:solidFill>
                  <a:schemeClr val="bg1"/>
                </a:solidFill>
                <a:latin typeface="Century Gothic" pitchFamily="34" charset="0"/>
                <a:ea typeface="맑은 고딕" pitchFamily="50" charset="-127"/>
              </a:rPr>
              <a:t>about safety!</a:t>
            </a:r>
            <a:endParaRPr kumimoji="0" lang="ko-KR" altLang="en-US" sz="1400">
              <a:solidFill>
                <a:schemeClr val="bg1"/>
              </a:solidFill>
              <a:latin typeface="Century Gothic" pitchFamily="34" charset="0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21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내용 개체 틀 2" descr="do you like.jpg"/>
          <p:cNvPicPr>
            <a:picLocks noChangeAspect="1"/>
          </p:cNvPicPr>
          <p:nvPr/>
        </p:nvPicPr>
        <p:blipFill>
          <a:blip r:embed="rId4" cstate="print"/>
          <a:srcRect l="39020"/>
          <a:stretch>
            <a:fillRect/>
          </a:stretch>
        </p:blipFill>
        <p:spPr bwMode="auto">
          <a:xfrm>
            <a:off x="2913063" y="1125538"/>
            <a:ext cx="6040437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내용 개체 틀 2" descr="do you like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t="15514" r="64049"/>
          <a:stretch>
            <a:fillRect/>
          </a:stretch>
        </p:blipFill>
        <p:spPr>
          <a:xfrm>
            <a:off x="395288" y="3429000"/>
            <a:ext cx="3671887" cy="3136900"/>
          </a:xfrm>
        </p:spPr>
      </p:pic>
      <p:sp>
        <p:nvSpPr>
          <p:cNvPr id="55300" name="TextBox 4"/>
          <p:cNvSpPr txBox="1">
            <a:spLocks noChangeArrowheads="1"/>
          </p:cNvSpPr>
          <p:nvPr/>
        </p:nvSpPr>
        <p:spPr bwMode="auto">
          <a:xfrm>
            <a:off x="900113" y="1196975"/>
            <a:ext cx="14287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000">
                <a:latin typeface="Century Gothic" pitchFamily="34" charset="0"/>
                <a:ea typeface="맑은 고딕" pitchFamily="50" charset="-127"/>
              </a:rPr>
              <a:t>What do we need? </a:t>
            </a:r>
            <a:endParaRPr kumimoji="0" lang="ko-KR" altLang="en-US" sz="10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6" name="04 Song Wash the Dish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61658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TextBox 6"/>
          <p:cNvSpPr txBox="1">
            <a:spLocks noChangeArrowheads="1"/>
          </p:cNvSpPr>
          <p:nvPr/>
        </p:nvSpPr>
        <p:spPr bwMode="auto">
          <a:xfrm>
            <a:off x="7235825" y="6165850"/>
            <a:ext cx="15319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000">
                <a:latin typeface="Century Gothic" pitchFamily="34" charset="0"/>
                <a:ea typeface="맑은 고딕" pitchFamily="50" charset="-127"/>
              </a:rPr>
              <a:t>Wash the Dishes Song</a:t>
            </a:r>
            <a:endParaRPr kumimoji="0" lang="ko-KR" altLang="en-US" sz="10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8" name="09 Chant What Do We Need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11969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21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제목 1"/>
          <p:cNvSpPr>
            <a:spLocks noGrp="1"/>
          </p:cNvSpPr>
          <p:nvPr>
            <p:ph type="title" idx="4294967295"/>
          </p:nvPr>
        </p:nvSpPr>
        <p:spPr>
          <a:xfrm>
            <a:off x="1403350" y="0"/>
            <a:ext cx="7354888" cy="765175"/>
          </a:xfrm>
        </p:spPr>
        <p:txBody>
          <a:bodyPr/>
          <a:lstStyle/>
          <a:p>
            <a:pPr algn="l" eaLnBrk="1" hangingPunct="1"/>
            <a:r>
              <a:rPr lang="en-US" altLang="ko-KR" sz="3200" smtClean="0">
                <a:latin typeface="Century Gothic" pitchFamily="34" charset="0"/>
              </a:rPr>
              <a:t>Phonics: Big A Little a</a:t>
            </a:r>
            <a:endParaRPr lang="ko-KR" altLang="en-US" sz="3200" smtClean="0">
              <a:latin typeface="Century Gothic" pitchFamily="34" charset="0"/>
            </a:endParaRPr>
          </a:p>
        </p:txBody>
      </p:sp>
      <p:pic>
        <p:nvPicPr>
          <p:cNvPr id="11" name="Phonics Big A little a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2603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그림 4" descr="p8.9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rcRect l="53873" t="11368" r="30635" b="64859"/>
          <a:stretch>
            <a:fillRect/>
          </a:stretch>
        </p:blipFill>
        <p:spPr bwMode="auto">
          <a:xfrm rot="282518">
            <a:off x="5746750" y="93663"/>
            <a:ext cx="5762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내용 개체 틀 7" descr="K1V1 AB 06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0" y="692150"/>
            <a:ext cx="4572000" cy="6116638"/>
          </a:xfrm>
          <a:ln>
            <a:solidFill>
              <a:srgbClr val="FFFF66"/>
            </a:solidFill>
          </a:ln>
        </p:spPr>
      </p:pic>
      <p:pic>
        <p:nvPicPr>
          <p:cNvPr id="56326" name="그림 8" descr="K1V1 AB 0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3" y="688975"/>
            <a:ext cx="4643437" cy="6169025"/>
          </a:xfrm>
          <a:prstGeom prst="rect">
            <a:avLst/>
          </a:prstGeom>
          <a:noFill/>
          <a:ln w="9525">
            <a:solidFill>
              <a:srgbClr val="FFFF66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60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7"/>
          <p:cNvSpPr txBox="1">
            <a:spLocks noChangeArrowheads="1"/>
          </p:cNvSpPr>
          <p:nvPr/>
        </p:nvSpPr>
        <p:spPr bwMode="auto">
          <a:xfrm>
            <a:off x="1692275" y="115888"/>
            <a:ext cx="17478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3200">
                <a:latin typeface="Century Gothic" pitchFamily="34" charset="0"/>
                <a:ea typeface="맑은 고딕" pitchFamily="50" charset="-127"/>
              </a:rPr>
              <a:t>K2 Vol.1</a:t>
            </a:r>
            <a:endParaRPr kumimoji="0" lang="ko-KR" altLang="en-US" sz="3200">
              <a:latin typeface="Century Gothic" pitchFamily="34" charset="0"/>
              <a:ea typeface="맑은 고딕" pitchFamily="50" charset="-127"/>
            </a:endParaRPr>
          </a:p>
        </p:txBody>
      </p:sp>
      <p:pic>
        <p:nvPicPr>
          <p:cNvPr id="57347" name="내용 개체 틀 10" descr="제목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703263"/>
            <a:ext cx="8045450" cy="4525962"/>
          </a:xfrm>
        </p:spPr>
      </p:pic>
      <p:pic>
        <p:nvPicPr>
          <p:cNvPr id="57348" name="그림 11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5516563"/>
            <a:ext cx="1069975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그림 12" descr="boy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5516563"/>
            <a:ext cx="1014413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0" name="그림 13" descr="p.22childsmil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5013325"/>
            <a:ext cx="9906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그림 14" descr="icecream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113" y="3644900"/>
            <a:ext cx="1081087" cy="278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Box 6"/>
          <p:cNvSpPr txBox="1">
            <a:spLocks noChangeArrowheads="1"/>
          </p:cNvSpPr>
          <p:nvPr/>
        </p:nvSpPr>
        <p:spPr bwMode="auto">
          <a:xfrm rot="-1109454">
            <a:off x="7197725" y="1063625"/>
            <a:ext cx="647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7200" b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kumimoji="0" lang="ko-KR" altLang="en-US" sz="7200" b="1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8371" name="그림 8" descr="2-1 p14-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0"/>
            <a:ext cx="484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형 설명선 5"/>
          <p:cNvSpPr/>
          <p:nvPr/>
        </p:nvSpPr>
        <p:spPr>
          <a:xfrm>
            <a:off x="5580063" y="2133600"/>
            <a:ext cx="3313112" cy="2447925"/>
          </a:xfrm>
          <a:prstGeom prst="wedgeEllipseCallout">
            <a:avLst>
              <a:gd name="adj1" fmla="val -43160"/>
              <a:gd name="adj2" fmla="val 72226"/>
            </a:avLst>
          </a:prstGeom>
          <a:solidFill>
            <a:srgbClr val="FFE285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이 </a:t>
            </a:r>
            <a:r>
              <a:rPr kumimoji="0" lang="en-US" altLang="ko-KR" sz="1600" dirty="0">
                <a:solidFill>
                  <a:schemeClr val="tx1"/>
                </a:solidFill>
              </a:rPr>
              <a:t>Nursery Rhyme </a:t>
            </a:r>
            <a:r>
              <a:rPr kumimoji="0" lang="ko-KR" altLang="en-US" sz="1600" dirty="0">
                <a:solidFill>
                  <a:schemeClr val="tx1"/>
                </a:solidFill>
              </a:rPr>
              <a:t>과 관련해서 </a:t>
            </a:r>
            <a:endParaRPr kumimoji="0" lang="en-US" altLang="ko-KR" sz="16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어떤 과학실험을 </a:t>
            </a:r>
            <a:endParaRPr kumimoji="0" lang="en-US" altLang="ko-KR" sz="16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tx1"/>
                </a:solidFill>
              </a:rPr>
              <a:t>할 수 있을까요</a:t>
            </a:r>
            <a:r>
              <a:rPr kumimoji="0" lang="en-US" altLang="ko-KR" sz="1600" dirty="0">
                <a:solidFill>
                  <a:schemeClr val="tx1"/>
                </a:solidFill>
              </a:rPr>
              <a:t>?</a:t>
            </a:r>
            <a:endParaRPr kumimoji="0" lang="ko-KR" altLang="en-US" sz="1600" dirty="0">
              <a:solidFill>
                <a:schemeClr val="tx1"/>
              </a:solidFill>
            </a:endParaRPr>
          </a:p>
        </p:txBody>
      </p:sp>
      <p:pic>
        <p:nvPicPr>
          <p:cNvPr id="5" name="04 Song I Screa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2603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그림 12" descr="shake bag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1341438"/>
            <a:ext cx="75596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내용 개체 틀 11" descr="lets eat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27088" y="1341438"/>
            <a:ext cx="7561262" cy="5038725"/>
          </a:xfrm>
        </p:spPr>
      </p:pic>
      <p:pic>
        <p:nvPicPr>
          <p:cNvPr id="59396" name="그림 7" descr="observ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913" y="765175"/>
            <a:ext cx="1439862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그림 6" descr="p.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59338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왼쪽 화살표 7"/>
          <p:cNvSpPr/>
          <p:nvPr/>
        </p:nvSpPr>
        <p:spPr>
          <a:xfrm>
            <a:off x="4673600" y="71438"/>
            <a:ext cx="1985963" cy="909637"/>
          </a:xfrm>
          <a:prstGeom prst="lef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FF0000"/>
                </a:solidFill>
              </a:rPr>
              <a:t>Daily Routine</a:t>
            </a:r>
            <a:endParaRPr kumimoji="0"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825" y="188913"/>
            <a:ext cx="4321175" cy="6477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50825" y="6308725"/>
            <a:ext cx="4249738" cy="411163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왼쪽 화살표 10"/>
          <p:cNvSpPr/>
          <p:nvPr/>
        </p:nvSpPr>
        <p:spPr>
          <a:xfrm rot="20613761">
            <a:off x="4492625" y="5030788"/>
            <a:ext cx="3387725" cy="1457325"/>
          </a:xfrm>
          <a:prstGeom prst="lef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FF0000"/>
                </a:solidFill>
              </a:rPr>
              <a:t>Target Language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FF0000"/>
                </a:solidFill>
              </a:rPr>
              <a:t>Tips for Teachers</a:t>
            </a:r>
            <a:endParaRPr kumimoji="0" lang="ko-KR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그림 3" descr="p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844675"/>
            <a:ext cx="2916238" cy="4140200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 bwMode="auto">
          <a:xfrm>
            <a:off x="457200" y="-26988"/>
            <a:ext cx="8229600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400" dirty="0">
                <a:latin typeface="+mj-ea"/>
                <a:ea typeface="+mj-ea"/>
                <a:cs typeface="+mj-cs"/>
              </a:rPr>
              <a:t>Manual</a:t>
            </a:r>
            <a:endParaRPr kumimoji="0" lang="ko-KR" altLang="en-US" sz="4400" dirty="0">
              <a:latin typeface="+mj-ea"/>
              <a:ea typeface="+mj-ea"/>
              <a:cs typeface="+mj-cs"/>
            </a:endParaRPr>
          </a:p>
        </p:txBody>
      </p:sp>
      <p:pic>
        <p:nvPicPr>
          <p:cNvPr id="61444" name="Picture 7" descr="minesota ST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1557338"/>
            <a:ext cx="3384550" cy="2362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61445" name="AutoShape 8"/>
          <p:cNvSpPr>
            <a:spLocks noChangeArrowheads="1"/>
          </p:cNvSpPr>
          <p:nvPr/>
        </p:nvSpPr>
        <p:spPr bwMode="auto">
          <a:xfrm rot="-1446687">
            <a:off x="3059113" y="3860800"/>
            <a:ext cx="2305050" cy="1236663"/>
          </a:xfrm>
          <a:prstGeom prst="leftArrow">
            <a:avLst>
              <a:gd name="adj1" fmla="val 50000"/>
              <a:gd name="adj2" fmla="val 46598"/>
            </a:avLst>
          </a:prstGeom>
          <a:solidFill>
            <a:srgbClr val="FF00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1446" name="Picture 9" descr="mineso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2420938"/>
            <a:ext cx="2232025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Picture 10" descr="minesota STEM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4221163"/>
            <a:ext cx="3384550" cy="22479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61448" name="Rectangle 11"/>
          <p:cNvSpPr>
            <a:spLocks noChangeArrowheads="1"/>
          </p:cNvSpPr>
          <p:nvPr/>
        </p:nvSpPr>
        <p:spPr bwMode="auto">
          <a:xfrm>
            <a:off x="179388" y="4797425"/>
            <a:ext cx="2736850" cy="10080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내용 개체 틀 2" descr="page4,5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91138" y="1196975"/>
            <a:ext cx="3852862" cy="5472113"/>
          </a:xfrm>
          <a:ln>
            <a:solidFill>
              <a:srgbClr val="00B0F0"/>
            </a:solidFill>
          </a:ln>
        </p:spPr>
      </p:pic>
      <p:sp>
        <p:nvSpPr>
          <p:cNvPr id="5" name="제목 1"/>
          <p:cNvSpPr txBox="1">
            <a:spLocks/>
          </p:cNvSpPr>
          <p:nvPr/>
        </p:nvSpPr>
        <p:spPr bwMode="auto">
          <a:xfrm>
            <a:off x="457200" y="-26988"/>
            <a:ext cx="8229600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400" dirty="0">
                <a:latin typeface="+mj-ea"/>
                <a:ea typeface="+mj-ea"/>
                <a:cs typeface="+mj-cs"/>
              </a:rPr>
              <a:t>Manual</a:t>
            </a:r>
            <a:endParaRPr kumimoji="0" lang="ko-KR" altLang="en-US" sz="4400" dirty="0">
              <a:latin typeface="+mj-ea"/>
              <a:ea typeface="+mj-ea"/>
              <a:cs typeface="+mj-cs"/>
            </a:endParaRPr>
          </a:p>
        </p:txBody>
      </p:sp>
      <p:pic>
        <p:nvPicPr>
          <p:cNvPr id="62468" name="그림 5" descr="page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196975"/>
            <a:ext cx="3860800" cy="547211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내용 개체 틀 2" descr="page4,5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88913"/>
            <a:ext cx="4562475" cy="6480175"/>
          </a:xfrm>
          <a:ln>
            <a:solidFill>
              <a:srgbClr val="00B0F0"/>
            </a:solidFill>
          </a:ln>
        </p:spPr>
      </p:pic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395288" y="1700213"/>
            <a:ext cx="4176712" cy="43338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3492" name="AutoShape 6"/>
          <p:cNvSpPr>
            <a:spLocks noChangeArrowheads="1"/>
          </p:cNvSpPr>
          <p:nvPr/>
        </p:nvSpPr>
        <p:spPr bwMode="auto">
          <a:xfrm>
            <a:off x="4572000" y="1268413"/>
            <a:ext cx="3744913" cy="1206500"/>
          </a:xfrm>
          <a:prstGeom prst="leftArrow">
            <a:avLst>
              <a:gd name="adj1" fmla="val 50000"/>
              <a:gd name="adj2" fmla="val 7759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b="1">
                <a:latin typeface="Century Gothic" pitchFamily="34" charset="0"/>
                <a:ea typeface="맑은 고딕" pitchFamily="50" charset="-127"/>
              </a:rPr>
              <a:t>Daily Routine</a:t>
            </a:r>
          </a:p>
        </p:txBody>
      </p:sp>
      <p:sp>
        <p:nvSpPr>
          <p:cNvPr id="63493" name="AutoShape 7"/>
          <p:cNvSpPr>
            <a:spLocks noChangeArrowheads="1"/>
          </p:cNvSpPr>
          <p:nvPr/>
        </p:nvSpPr>
        <p:spPr bwMode="auto">
          <a:xfrm>
            <a:off x="3924300" y="2420938"/>
            <a:ext cx="3744913" cy="2663825"/>
          </a:xfrm>
          <a:prstGeom prst="leftArrow">
            <a:avLst>
              <a:gd name="adj1" fmla="val 50000"/>
              <a:gd name="adj2" fmla="val 351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kumimoji="0" lang="en-US" altLang="ko-KR" b="1">
                <a:latin typeface="Century Gothic" pitchFamily="34" charset="0"/>
                <a:ea typeface="맑은 고딕" pitchFamily="50" charset="-127"/>
              </a:rPr>
              <a:t>Main Lesson</a:t>
            </a:r>
          </a:p>
          <a:p>
            <a:pPr marL="342900" indent="-342900">
              <a:buFontTx/>
              <a:buAutoNum type="arabicPeriod"/>
            </a:pPr>
            <a:r>
              <a:rPr kumimoji="0" lang="en-US" altLang="ko-KR">
                <a:latin typeface="Century Gothic" pitchFamily="34" charset="0"/>
                <a:ea typeface="맑은 고딕" pitchFamily="50" charset="-127"/>
              </a:rPr>
              <a:t>Motivation</a:t>
            </a:r>
          </a:p>
          <a:p>
            <a:pPr marL="342900" indent="-342900">
              <a:buFontTx/>
              <a:buAutoNum type="arabicPeriod"/>
            </a:pPr>
            <a:r>
              <a:rPr kumimoji="0" lang="en-US" altLang="ko-KR">
                <a:latin typeface="Century Gothic" pitchFamily="34" charset="0"/>
                <a:ea typeface="맑은 고딕" pitchFamily="50" charset="-127"/>
              </a:rPr>
              <a:t>Input</a:t>
            </a:r>
          </a:p>
          <a:p>
            <a:pPr marL="342900" indent="-342900">
              <a:buFontTx/>
              <a:buAutoNum type="arabicPeriod"/>
            </a:pPr>
            <a:r>
              <a:rPr kumimoji="0" lang="en-US" altLang="ko-KR">
                <a:latin typeface="Century Gothic" pitchFamily="34" charset="0"/>
                <a:ea typeface="맑은 고딕" pitchFamily="50" charset="-127"/>
              </a:rPr>
              <a:t>Interaction</a:t>
            </a:r>
          </a:p>
          <a:p>
            <a:pPr marL="342900" indent="-342900">
              <a:buFontTx/>
              <a:buAutoNum type="arabicPeriod"/>
            </a:pPr>
            <a:r>
              <a:rPr kumimoji="0" lang="en-US" altLang="ko-KR">
                <a:latin typeface="Century Gothic" pitchFamily="34" charset="0"/>
                <a:ea typeface="맑은 고딕" pitchFamily="50" charset="-127"/>
              </a:rPr>
              <a:t>Individual Work Time</a:t>
            </a:r>
          </a:p>
        </p:txBody>
      </p:sp>
      <p:sp>
        <p:nvSpPr>
          <p:cNvPr id="63494" name="AutoShape 8"/>
          <p:cNvSpPr>
            <a:spLocks noChangeArrowheads="1"/>
          </p:cNvSpPr>
          <p:nvPr/>
        </p:nvSpPr>
        <p:spPr bwMode="auto">
          <a:xfrm>
            <a:off x="4572000" y="4941888"/>
            <a:ext cx="3744913" cy="1206500"/>
          </a:xfrm>
          <a:prstGeom prst="leftArrow">
            <a:avLst>
              <a:gd name="adj1" fmla="val 50000"/>
              <a:gd name="adj2" fmla="val 7759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b="1">
                <a:latin typeface="Century Gothic" pitchFamily="34" charset="0"/>
                <a:ea typeface="맑은 고딕" pitchFamily="50" charset="-127"/>
              </a:rPr>
              <a:t>Closing</a:t>
            </a:r>
          </a:p>
        </p:txBody>
      </p:sp>
      <p:sp>
        <p:nvSpPr>
          <p:cNvPr id="63495" name="AutoShape 9"/>
          <p:cNvSpPr>
            <a:spLocks noChangeArrowheads="1"/>
          </p:cNvSpPr>
          <p:nvPr/>
        </p:nvSpPr>
        <p:spPr bwMode="auto">
          <a:xfrm rot="463101">
            <a:off x="4211638" y="6092825"/>
            <a:ext cx="2952750" cy="620713"/>
          </a:xfrm>
          <a:prstGeom prst="leftArrow">
            <a:avLst>
              <a:gd name="adj1" fmla="val 50000"/>
              <a:gd name="adj2" fmla="val 1189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b="1">
                <a:latin typeface="Century Gothic" pitchFamily="34" charset="0"/>
                <a:ea typeface="맑은 고딕" pitchFamily="50" charset="-127"/>
              </a:rPr>
              <a:t>Tips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p.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7950" y="115888"/>
            <a:ext cx="4427538" cy="65532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4572000" y="115888"/>
            <a:ext cx="4572000" cy="6626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tx1"/>
                </a:solidFill>
              </a:rPr>
              <a:t>Main Lesson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1. Motivation: </a:t>
            </a:r>
            <a:r>
              <a:rPr kumimoji="0" lang="ko-KR" altLang="ko-KR" sz="1200" dirty="0">
                <a:solidFill>
                  <a:schemeClr val="tx1"/>
                </a:solidFill>
              </a:rPr>
              <a:t>동화책 커버를 보여주며 이야기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Let’s look at the book. This is the story that’s “All about Me.”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2. Input: Today we are going to talk about the cover.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1) </a:t>
            </a:r>
            <a:r>
              <a:rPr kumimoji="0" lang="ko-KR" altLang="ko-KR" sz="1200" dirty="0">
                <a:solidFill>
                  <a:schemeClr val="tx1"/>
                </a:solidFill>
              </a:rPr>
              <a:t>제목과 부제를 말한다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Let’s look at the cover. What do you see?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2) </a:t>
            </a:r>
            <a:r>
              <a:rPr kumimoji="0" lang="ko-KR" altLang="ko-KR" sz="1200" dirty="0">
                <a:solidFill>
                  <a:schemeClr val="tx1"/>
                </a:solidFill>
              </a:rPr>
              <a:t>동화책 커버에 보이는 그림에 대해 이야기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 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I see a boy. He has ice cream. He is happy.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3. Interaction: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1) page 4 </a:t>
            </a:r>
            <a:r>
              <a:rPr kumimoji="0" lang="ko-KR" altLang="ko-KR" sz="1200" dirty="0">
                <a:solidFill>
                  <a:schemeClr val="tx1"/>
                </a:solidFill>
              </a:rPr>
              <a:t>그림에 대하여 질문한다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cookie, cake, ice cream, apple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Do you see a cookie? No. Do you see cake? No.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Do you see ice cream? Yes. Do you see an apple? No.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I see ice cream. I don’t see a cookie, cake or an apple.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2) </a:t>
            </a:r>
            <a:r>
              <a:rPr kumimoji="0" lang="ko-KR" altLang="ko-KR" sz="1200" dirty="0">
                <a:solidFill>
                  <a:schemeClr val="tx1"/>
                </a:solidFill>
              </a:rPr>
              <a:t>그림에 있는 것을 찾아서 동그라미 해 본다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Circle the picture. Who wants to try?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3) page 5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그림의 소년의 감정에 대해서 이야기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Point to the boy. How does he feel? He is happy.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4)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각자의 감정에 대해 묻는다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How do you feel? I am (happy).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Draw your face. Who wants to try?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4. Individual Work Time: </a:t>
            </a:r>
            <a:r>
              <a:rPr kumimoji="0" lang="ko-KR" altLang="ko-KR" sz="1200" dirty="0" err="1">
                <a:solidFill>
                  <a:schemeClr val="bg1">
                    <a:lumMod val="65000"/>
                  </a:schemeClr>
                </a:solidFill>
              </a:rPr>
              <a:t>활동북을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 완성하도록 도와준다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Let’s do our work. Open your book to page 4.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Let’s circle the answers. Circle the picture. Draw your face.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Input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때 사용한 표현들을 사용하여 일대일 상호작용한다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bg1">
                    <a:lumMod val="65000"/>
                  </a:schemeClr>
                </a:solidFill>
              </a:rPr>
              <a:t>Closing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1.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동화책 커버를 보여주며 다시 이야기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What do you see? I see ice cream.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I don’t see cookie, cake and an apple.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2.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아이들이 그린 그림을 보며 이야기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Let’s look at (</a:t>
            </a:r>
            <a:r>
              <a:rPr kumimoji="0" lang="en-US" altLang="ko-KR" sz="1200" dirty="0" err="1">
                <a:solidFill>
                  <a:schemeClr val="bg1">
                    <a:lumMod val="65000"/>
                  </a:schemeClr>
                </a:solidFill>
              </a:rPr>
              <a:t>Jiwon’s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) work.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Is (</a:t>
            </a:r>
            <a:r>
              <a:rPr kumimoji="0" lang="en-US" altLang="ko-KR" sz="1200" dirty="0" err="1">
                <a:solidFill>
                  <a:schemeClr val="bg1">
                    <a:lumMod val="65000"/>
                  </a:schemeClr>
                </a:solidFill>
              </a:rPr>
              <a:t>Jiwon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) happy? He/she is happy/sad.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How does he/she feel?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3.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인사를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You did a good job. It’s time to say goodbye. Goodbye!</a:t>
            </a:r>
            <a:endParaRPr kumimoji="0" lang="ko-KR" alt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p.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7950" y="188913"/>
            <a:ext cx="4438650" cy="65532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4572000" y="115888"/>
            <a:ext cx="4572000" cy="6626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bg1">
                    <a:lumMod val="65000"/>
                  </a:schemeClr>
                </a:solidFill>
              </a:rPr>
              <a:t>Main Lesson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1. Motivation: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동화책 커버를 보여주며 이야기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Let’s look at the book. This is the story about all about me.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2. Input: Today we are going to talk about the cover.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1)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제목과 부제를 말한다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Let’s look at the cover. What do you see?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2)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동화책 커버에 보이는 그림에 대해 이야기 나눈다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 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I see a boy. He has ice cream. He is happy.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3. Interaction: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1) page4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그림에 대하여 질문한다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cookie, cake, ice cream, apple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Do you see a cookie? No. Do you see cake? No.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Do you see ice cream? Yes. Do you see an apple? No.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I see ice cream. I don’t see cookie, cake and an apple. 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2) </a:t>
            </a:r>
            <a:r>
              <a:rPr kumimoji="0" lang="ko-KR" altLang="ko-KR" sz="1200" dirty="0">
                <a:solidFill>
                  <a:schemeClr val="bg1">
                    <a:lumMod val="65000"/>
                  </a:schemeClr>
                </a:solidFill>
              </a:rPr>
              <a:t>그림에 있는 것을 찾아서 동그라미 해 본다</a:t>
            </a: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bg1">
                    <a:lumMod val="65000"/>
                  </a:schemeClr>
                </a:solidFill>
              </a:rPr>
              <a:t>      Circle the picture. Who wants to try?</a:t>
            </a:r>
            <a:endParaRPr kumimoji="0" lang="ko-KR" altLang="ko-KR" sz="1200" dirty="0">
              <a:solidFill>
                <a:schemeClr val="bg1">
                  <a:lumMod val="6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3) page 5 </a:t>
            </a:r>
            <a:r>
              <a:rPr kumimoji="0" lang="ko-KR" altLang="ko-KR" sz="1200" dirty="0">
                <a:solidFill>
                  <a:schemeClr val="tx1"/>
                </a:solidFill>
              </a:rPr>
              <a:t>그림의 소년의 감정에 대해서 이야기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Point to the boy. How does he feel? He is happy.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4) </a:t>
            </a:r>
            <a:r>
              <a:rPr kumimoji="0" lang="ko-KR" altLang="ko-KR" sz="1200" dirty="0">
                <a:solidFill>
                  <a:schemeClr val="tx1"/>
                </a:solidFill>
              </a:rPr>
              <a:t>각자의 감정에 대해 묻는다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How do you feel? I am (happy).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   Draw your face. Who wants to try?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4. Individual Work Time: </a:t>
            </a:r>
            <a:r>
              <a:rPr kumimoji="0" lang="ko-KR" altLang="ko-KR" sz="1200" dirty="0" err="1">
                <a:solidFill>
                  <a:schemeClr val="tx1"/>
                </a:solidFill>
              </a:rPr>
              <a:t>활동북을</a:t>
            </a:r>
            <a:r>
              <a:rPr kumimoji="0" lang="ko-KR" altLang="ko-KR" sz="1200" dirty="0">
                <a:solidFill>
                  <a:schemeClr val="tx1"/>
                </a:solidFill>
              </a:rPr>
              <a:t> 완성하도록 도와준다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Let’s do our work. Open your book to page 4.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Let’s circle the answers. Circle the picture. Draw your face.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Input</a:t>
            </a:r>
            <a:r>
              <a:rPr kumimoji="0" lang="ko-KR" altLang="ko-KR" sz="1200" dirty="0">
                <a:solidFill>
                  <a:schemeClr val="tx1"/>
                </a:solidFill>
              </a:rPr>
              <a:t>때 사용한 표현들을 사용하여 일대일 상호작용한다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tx1"/>
                </a:solidFill>
              </a:rPr>
              <a:t>Closing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1. </a:t>
            </a:r>
            <a:r>
              <a:rPr kumimoji="0" lang="ko-KR" altLang="ko-KR" sz="1200" dirty="0">
                <a:solidFill>
                  <a:schemeClr val="tx1"/>
                </a:solidFill>
              </a:rPr>
              <a:t>동화책 커버를 보여주며 다시 이야기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What do you see? I see ice cream.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I don’t see a cookie, cake or an apple.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2. </a:t>
            </a:r>
            <a:r>
              <a:rPr kumimoji="0" lang="ko-KR" altLang="ko-KR" sz="1200" dirty="0">
                <a:solidFill>
                  <a:schemeClr val="tx1"/>
                </a:solidFill>
              </a:rPr>
              <a:t>아이들이 그린 그림을 보며 이야기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Let’s look at (</a:t>
            </a:r>
            <a:r>
              <a:rPr kumimoji="0" lang="en-US" altLang="ko-KR" sz="1200" dirty="0" err="1">
                <a:solidFill>
                  <a:schemeClr val="tx1"/>
                </a:solidFill>
              </a:rPr>
              <a:t>Jiwon’s</a:t>
            </a:r>
            <a:r>
              <a:rPr kumimoji="0" lang="en-US" altLang="ko-KR" sz="1200" dirty="0">
                <a:solidFill>
                  <a:schemeClr val="tx1"/>
                </a:solidFill>
              </a:rPr>
              <a:t>) work.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Is (</a:t>
            </a:r>
            <a:r>
              <a:rPr kumimoji="0" lang="en-US" altLang="ko-KR" sz="1200" dirty="0" err="1">
                <a:solidFill>
                  <a:schemeClr val="tx1"/>
                </a:solidFill>
              </a:rPr>
              <a:t>Jiwon</a:t>
            </a:r>
            <a:r>
              <a:rPr kumimoji="0" lang="en-US" altLang="ko-KR" sz="1200" dirty="0">
                <a:solidFill>
                  <a:schemeClr val="tx1"/>
                </a:solidFill>
              </a:rPr>
              <a:t>) happy? He/she is happy/sad.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How does he/she feel? 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3. </a:t>
            </a:r>
            <a:r>
              <a:rPr kumimoji="0" lang="ko-KR" altLang="ko-KR" sz="1200" dirty="0">
                <a:solidFill>
                  <a:schemeClr val="tx1"/>
                </a:solidFill>
              </a:rPr>
              <a:t>인사를 나눈다</a:t>
            </a:r>
            <a:r>
              <a:rPr kumimoji="0" lang="en-US" altLang="ko-KR" sz="1200" dirty="0">
                <a:solidFill>
                  <a:schemeClr val="tx1"/>
                </a:solidFill>
              </a:rPr>
              <a:t>.</a:t>
            </a:r>
            <a:endParaRPr kumimoji="0" lang="ko-KR" altLang="ko-KR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/>
                </a:solidFill>
              </a:rPr>
              <a:t>   You did a good job. It’s time to say goodbye. Goodbye!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8313" y="765175"/>
            <a:ext cx="8229600" cy="5948363"/>
          </a:xfrm>
        </p:spPr>
        <p:txBody>
          <a:bodyPr rtlCol="0">
            <a:noAutofit/>
          </a:bodyPr>
          <a:lstStyle/>
          <a:p>
            <a:pPr eaLnBrk="1" fontAlgn="t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동기 유발 시 사용된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Let’s look at the book.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This is the story that’s </a:t>
            </a:r>
            <a:r>
              <a:rPr lang="en-US" altLang="ko-KR" sz="1800" dirty="0" smtClean="0">
                <a:latin typeface="Century Gothic" pitchFamily="34" charset="0"/>
              </a:rPr>
              <a:t>“All about Me.”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내용 전달 시 사용되는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defRPr/>
            </a:pPr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Today we are going to </a:t>
            </a:r>
            <a:r>
              <a:rPr lang="en-US" altLang="ko-KR" sz="1800" dirty="0" smtClean="0">
                <a:latin typeface="Century Gothic" pitchFamily="34" charset="0"/>
              </a:rPr>
              <a:t>talk about the cover.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Let’s look at the cover. What do you see?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I see a boy. He has ice cream. He is happy. 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시켜볼</a:t>
            </a:r>
            <a:r>
              <a:rPr lang="en-US" altLang="ko-KR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 </a:t>
            </a: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때 사용하는 표현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Do you see </a:t>
            </a:r>
            <a:r>
              <a:rPr lang="en-US" altLang="ko-KR" sz="1800" u="sng" dirty="0" smtClean="0">
                <a:latin typeface="Century Gothic" pitchFamily="34" charset="0"/>
              </a:rPr>
              <a:t>a cookie</a:t>
            </a:r>
            <a:r>
              <a:rPr lang="en-US" altLang="ko-KR" sz="1800" dirty="0" smtClean="0">
                <a:latin typeface="Century Gothic" pitchFamily="34" charset="0"/>
              </a:rPr>
              <a:t>? (cake, ice cream, an apple)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I see ice cream.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I don’t see a cookie, cake or an apple. 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defRPr/>
            </a:pPr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Who wants to try?</a:t>
            </a: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1800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마무리 할 때 사용하는 표현</a:t>
            </a:r>
            <a:endParaRPr lang="ko-KR" altLang="ko-KR" sz="1800" dirty="0" smtClean="0">
              <a:latin typeface="Century Gothic" pitchFamily="34" charset="0"/>
            </a:endParaRPr>
          </a:p>
          <a:p>
            <a:pPr eaLnBrk="1" fontAlgn="t" latinLnBrk="0" hangingPunct="1">
              <a:spcAft>
                <a:spcPts val="0"/>
              </a:spcAft>
              <a:defRPr/>
            </a:pPr>
            <a:r>
              <a:rPr lang="en-US" altLang="ko-KR" sz="1800" dirty="0" smtClean="0">
                <a:latin typeface="Century Gothic" pitchFamily="34" charset="0"/>
              </a:rPr>
              <a:t>Let’s look at (</a:t>
            </a:r>
            <a:r>
              <a:rPr lang="en-US" altLang="ko-KR" sz="1800" dirty="0" err="1" smtClean="0">
                <a:latin typeface="Century Gothic" pitchFamily="34" charset="0"/>
              </a:rPr>
              <a:t>Jiwon’s</a:t>
            </a:r>
            <a:r>
              <a:rPr lang="en-US" altLang="ko-KR" sz="1800" dirty="0" smtClean="0">
                <a:latin typeface="Century Gothic" pitchFamily="34" charset="0"/>
              </a:rPr>
              <a:t>) work.</a:t>
            </a:r>
            <a:endParaRPr lang="en-US" altLang="ko-KR" sz="1800" dirty="0" smtClean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66563" name="제목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706438"/>
          </a:xfrm>
        </p:spPr>
        <p:txBody>
          <a:bodyPr/>
          <a:lstStyle/>
          <a:p>
            <a:pPr eaLnBrk="1" hangingPunct="1"/>
            <a:r>
              <a:rPr lang="en-US" altLang="ko-KR" sz="3200" b="1" smtClean="0">
                <a:solidFill>
                  <a:srgbClr val="003300"/>
                </a:solidFill>
              </a:rPr>
              <a:t>Classroom English</a:t>
            </a:r>
            <a:endParaRPr lang="ko-KR" altLang="en-US" sz="3200" b="1" smtClean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2700338" y="3789363"/>
            <a:ext cx="6264275" cy="28797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700338" y="836613"/>
            <a:ext cx="6264275" cy="28797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ko-KR" dirty="0" smtClean="0"/>
              <a:t>Teacher’s Supplement</a:t>
            </a:r>
            <a:endParaRPr lang="ko-KR" altLang="en-US" dirty="0"/>
          </a:p>
        </p:txBody>
      </p:sp>
      <p:pic>
        <p:nvPicPr>
          <p:cNvPr id="86021" name="내용 개체 틀 3" descr="worksheet_p8,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71775" y="908050"/>
            <a:ext cx="1962150" cy="2779713"/>
          </a:xfrm>
          <a:ln>
            <a:solidFill>
              <a:srgbClr val="FFFF99"/>
            </a:solidFill>
          </a:ln>
        </p:spPr>
      </p:pic>
      <p:pic>
        <p:nvPicPr>
          <p:cNvPr id="5" name="그림 4" descr="worksheet_p8,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9338" y="908050"/>
            <a:ext cx="1960562" cy="2779713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6" name="그림 5" descr="worksheet_p8,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32613" y="908050"/>
            <a:ext cx="1960562" cy="277495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7" name="그림 6" descr="worksheet_p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32613" y="3860800"/>
            <a:ext cx="1960562" cy="2773363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8" name="오각형 7"/>
          <p:cNvSpPr/>
          <p:nvPr/>
        </p:nvSpPr>
        <p:spPr>
          <a:xfrm>
            <a:off x="0" y="908050"/>
            <a:ext cx="2700338" cy="649288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dirty="0"/>
              <a:t>Phonics</a:t>
            </a:r>
            <a:endParaRPr lang="ko-KR" altLang="en-US" dirty="0"/>
          </a:p>
        </p:txBody>
      </p:sp>
      <p:pic>
        <p:nvPicPr>
          <p:cNvPr id="86026" name="그림 8" descr="worksheet_p1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775" y="3860800"/>
            <a:ext cx="1954213" cy="2776538"/>
          </a:xfrm>
          <a:prstGeom prst="rect">
            <a:avLst/>
          </a:prstGeom>
          <a:noFill/>
          <a:ln w="9525">
            <a:solidFill>
              <a:srgbClr val="FFFF66"/>
            </a:solidFill>
            <a:miter lim="800000"/>
            <a:headEnd/>
            <a:tailEnd/>
          </a:ln>
        </p:spPr>
      </p:pic>
      <p:pic>
        <p:nvPicPr>
          <p:cNvPr id="10" name="그림 9" descr="worksheet_p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48225" y="3860800"/>
            <a:ext cx="1955800" cy="2776538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11" name="오각형 10"/>
          <p:cNvSpPr/>
          <p:nvPr/>
        </p:nvSpPr>
        <p:spPr>
          <a:xfrm>
            <a:off x="0" y="3933825"/>
            <a:ext cx="2700338" cy="647700"/>
          </a:xfrm>
          <a:prstGeom prst="homePlat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dirty="0">
                <a:solidFill>
                  <a:schemeClr val="tx1"/>
                </a:solidFill>
              </a:rPr>
              <a:t>Extended Activities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오각형 3"/>
          <p:cNvSpPr/>
          <p:nvPr/>
        </p:nvSpPr>
        <p:spPr>
          <a:xfrm>
            <a:off x="0" y="836613"/>
            <a:ext cx="8964613" cy="215900"/>
          </a:xfrm>
          <a:prstGeom prst="homePlat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solidFill>
                  <a:schemeClr val="tx1"/>
                </a:solidFill>
              </a:rPr>
              <a:t>Assessment: </a:t>
            </a:r>
            <a:r>
              <a:rPr lang="ko-KR" altLang="en-US" sz="1100" b="1" dirty="0">
                <a:solidFill>
                  <a:schemeClr val="tx1"/>
                </a:solidFill>
              </a:rPr>
              <a:t>질문지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9" name="오각형 8"/>
          <p:cNvSpPr/>
          <p:nvPr/>
        </p:nvSpPr>
        <p:spPr>
          <a:xfrm>
            <a:off x="0" y="3860800"/>
            <a:ext cx="8964613" cy="215900"/>
          </a:xfrm>
          <a:prstGeom prst="homePlat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solidFill>
                  <a:schemeClr val="tx1"/>
                </a:solidFill>
              </a:rPr>
              <a:t>Assessment: </a:t>
            </a:r>
            <a:r>
              <a:rPr lang="ko-KR" altLang="en-US" sz="1100" b="1" dirty="0">
                <a:solidFill>
                  <a:schemeClr val="tx1"/>
                </a:solidFill>
              </a:rPr>
              <a:t>결과지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pic>
        <p:nvPicPr>
          <p:cNvPr id="87044" name="내용 개체 틀 14" descr="K1 p.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1089025"/>
            <a:ext cx="1868487" cy="2700338"/>
          </a:xfrm>
          <a:ln>
            <a:solidFill>
              <a:srgbClr val="FFC000"/>
            </a:solidFill>
          </a:ln>
        </p:spPr>
      </p:pic>
      <p:pic>
        <p:nvPicPr>
          <p:cNvPr id="87045" name="그림 15" descr="K1 p.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4113213"/>
            <a:ext cx="1901825" cy="270033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7" name="그림 16" descr="K2 p.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089025"/>
            <a:ext cx="1865312" cy="270033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18" name="그림 17" descr="K2 p.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4113213"/>
            <a:ext cx="1900237" cy="270033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19" name="그림 18" descr="K3 p.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588" y="1089025"/>
            <a:ext cx="1866900" cy="270033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pic>
        <p:nvPicPr>
          <p:cNvPr id="20" name="그림 19" descr="K3 p.0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32588" y="4113213"/>
            <a:ext cx="1898650" cy="2700337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pic>
        <p:nvPicPr>
          <p:cNvPr id="87050" name="그림 11" descr="PreK p.0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50" y="1089025"/>
            <a:ext cx="1868488" cy="2700338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</p:pic>
      <p:pic>
        <p:nvPicPr>
          <p:cNvPr id="87051" name="그림 12" descr="PreK p.08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6713" y="4076700"/>
            <a:ext cx="1901825" cy="2700338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내용 개체 틀 1"/>
          <p:cNvSpPr>
            <a:spLocks noGrp="1"/>
          </p:cNvSpPr>
          <p:nvPr>
            <p:ph idx="4294967295"/>
          </p:nvPr>
        </p:nvSpPr>
        <p:spPr>
          <a:xfrm>
            <a:off x="0" y="1125538"/>
            <a:ext cx="8229600" cy="45259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1600" smtClean="0">
                <a:hlinkClick r:id="rId2"/>
              </a:rPr>
              <a:t>www.coocooenglish.com</a:t>
            </a:r>
            <a:r>
              <a:rPr lang="en-US" altLang="ko-KR" sz="1600" smtClean="0"/>
              <a:t> </a:t>
            </a:r>
          </a:p>
          <a:p>
            <a:pPr eaLnBrk="1" fontAlgn="auto" hangingPunct="1">
              <a:spcAft>
                <a:spcPts val="0"/>
              </a:spcAft>
              <a:buFont typeface="Symbol" pitchFamily="18" charset="2"/>
              <a:buChar char="Þ"/>
              <a:defRPr/>
            </a:pPr>
            <a:r>
              <a:rPr lang="en-US" altLang="ko-KR" sz="4000" b="1" smtClean="0">
                <a:latin typeface="Century Gothic" pitchFamily="34" charset="0"/>
                <a:hlinkClick r:id="rId3"/>
              </a:rPr>
              <a:t>www.iwonderabc.com</a:t>
            </a:r>
            <a:endParaRPr lang="en-US" altLang="ko-KR" sz="4000" b="1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Symbol" pitchFamily="18" charset="2"/>
              <a:buChar char="Þ"/>
              <a:defRPr/>
            </a:pPr>
            <a:r>
              <a:rPr lang="en-US" altLang="ko-KR" sz="4000" b="1" smtClean="0">
                <a:latin typeface="Century Gothic" pitchFamily="34" charset="0"/>
                <a:hlinkClick r:id="rId4"/>
              </a:rPr>
              <a:t>www.englishinkorean.com</a:t>
            </a:r>
            <a:endParaRPr lang="en-US" altLang="ko-KR" sz="4000" b="1" smtClean="0"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1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1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1400" smtClean="0"/>
              <a:t>메뉴에서 선택하시고</a:t>
            </a:r>
            <a:r>
              <a:rPr lang="en-US" altLang="ko-KR" sz="1400" smtClean="0"/>
              <a:t>, </a:t>
            </a:r>
            <a:r>
              <a:rPr lang="ko-KR" altLang="en-US" sz="1400" smtClean="0"/>
              <a:t>비밀 번호를 입력해주세요</a:t>
            </a:r>
            <a:r>
              <a:rPr lang="en-US" altLang="ko-KR" sz="140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3600" smtClean="0"/>
              <a:t>PW: wonder9507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ko-KR" altLang="en-US" smtClean="0"/>
              <a:t> 음악</a:t>
            </a:r>
            <a:endParaRPr lang="en-US" altLang="ko-KR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ko-KR" altLang="en-US" smtClean="0"/>
              <a:t> 교수자료</a:t>
            </a:r>
            <a:endParaRPr lang="en-US" altLang="ko-KR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ko-KR" altLang="en-US" smtClean="0"/>
              <a:t> 동영상자료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 bwMode="auto">
          <a:xfrm>
            <a:off x="457200" y="-26988"/>
            <a:ext cx="8229600" cy="86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400" dirty="0">
                <a:latin typeface="+mj-lt"/>
                <a:ea typeface="+mj-ea"/>
                <a:cs typeface="+mj-cs"/>
              </a:rPr>
              <a:t>Website</a:t>
            </a:r>
          </a:p>
        </p:txBody>
      </p:sp>
      <p:pic>
        <p:nvPicPr>
          <p:cNvPr id="88068" name="내용 개체 틀 2" descr="이미지 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981075"/>
            <a:ext cx="1298575" cy="9461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</p:spPr>
      </p:pic>
      <p:grpSp>
        <p:nvGrpSpPr>
          <p:cNvPr id="88069" name="그룹 7"/>
          <p:cNvGrpSpPr>
            <a:grpSpLocks/>
          </p:cNvGrpSpPr>
          <p:nvPr/>
        </p:nvGrpSpPr>
        <p:grpSpPr bwMode="auto">
          <a:xfrm>
            <a:off x="4498975" y="3500438"/>
            <a:ext cx="4321175" cy="1441450"/>
            <a:chOff x="3131840" y="2780928"/>
            <a:chExt cx="5069459" cy="1800000"/>
          </a:xfrm>
        </p:grpSpPr>
        <p:pic>
          <p:nvPicPr>
            <p:cNvPr id="88072" name="그림 4" descr="game board1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31840" y="2780928"/>
              <a:ext cx="2549179" cy="180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73" name="그림 5" descr="game board2.jp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652120" y="2780928"/>
              <a:ext cx="2549179" cy="180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8070" name="그림 6" descr="spiner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063" y="5013325"/>
            <a:ext cx="25384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이미지 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48463" y="2133600"/>
            <a:ext cx="1352550" cy="1014413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Box 1"/>
          <p:cNvSpPr txBox="1">
            <a:spLocks noChangeArrowheads="1"/>
          </p:cNvSpPr>
          <p:nvPr/>
        </p:nvSpPr>
        <p:spPr bwMode="auto">
          <a:xfrm>
            <a:off x="107950" y="3133725"/>
            <a:ext cx="89455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6000">
                <a:latin typeface="Hobo Std" pitchFamily="34" charset="0"/>
              </a:rPr>
              <a:t>You did a good job today!</a:t>
            </a:r>
            <a:endParaRPr lang="ko-KR" altLang="en-US" sz="6000">
              <a:latin typeface="Hobo Std" pitchFamily="34" charset="0"/>
            </a:endParaRPr>
          </a:p>
        </p:txBody>
      </p:sp>
      <p:pic>
        <p:nvPicPr>
          <p:cNvPr id="89091" name="그림 2" descr="day14_ca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75" y="5373688"/>
            <a:ext cx="896938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2" name="그림 3" descr="day14_cricke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4724400"/>
            <a:ext cx="917575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3" name="그림 4" descr="day14_do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1013" y="5441950"/>
            <a:ext cx="1027112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4" name="그림 5" descr="day14_geneu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5035550"/>
            <a:ext cx="1220788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5" name="그림 6" descr="day14_robot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41738" y="4868863"/>
            <a:ext cx="889000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6" name="그림 7" descr="Good job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1077913"/>
            <a:ext cx="2303463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1246</Words>
  <Application>Microsoft Office PowerPoint</Application>
  <PresentationFormat>화면 슬라이드 쇼(4:3)</PresentationFormat>
  <Paragraphs>760</Paragraphs>
  <Slides>42</Slides>
  <Notes>1</Notes>
  <HiddenSlides>0</HiddenSlides>
  <MMClips>9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55" baseType="lpstr">
      <vt:lpstr>굴림</vt:lpstr>
      <vt:lpstr>Arial</vt:lpstr>
      <vt:lpstr>맑은 고딕</vt:lpstr>
      <vt:lpstr>Wingdings</vt:lpstr>
      <vt:lpstr>Hobo Std</vt:lpstr>
      <vt:lpstr>Century Gothic</vt:lpstr>
      <vt:lpstr>Comic Sans MS</vt:lpstr>
      <vt:lpstr>Ravie</vt:lpstr>
      <vt:lpstr>MV Boli</vt:lpstr>
      <vt:lpstr>Centaur</vt:lpstr>
      <vt:lpstr>Cooper Black</vt:lpstr>
      <vt:lpstr>Symbol</vt:lpstr>
      <vt:lpstr>Office 테마</vt:lpstr>
      <vt:lpstr>iWonder English  Teacher Training  Vol. 1</vt:lpstr>
      <vt:lpstr>Preview Lesson</vt:lpstr>
      <vt:lpstr>Language Arts</vt:lpstr>
      <vt:lpstr>Music</vt:lpstr>
      <vt:lpstr>Phonics</vt:lpstr>
      <vt:lpstr>Math</vt:lpstr>
      <vt:lpstr>STEM</vt:lpstr>
      <vt:lpstr>Science</vt:lpstr>
      <vt:lpstr>iWonder Dictionary</vt:lpstr>
      <vt:lpstr>Social Studies</vt:lpstr>
      <vt:lpstr>Creative Arts</vt:lpstr>
      <vt:lpstr>Assessment</vt:lpstr>
      <vt:lpstr>Song Posters</vt:lpstr>
      <vt:lpstr>슬라이드 14</vt:lpstr>
      <vt:lpstr>Webbing</vt:lpstr>
      <vt:lpstr>슬라이드 16</vt:lpstr>
      <vt:lpstr>슬라이드 17</vt:lpstr>
      <vt:lpstr>Wash the Dishes</vt:lpstr>
      <vt:lpstr>슬라이드 19</vt:lpstr>
      <vt:lpstr>슬라이드 20</vt:lpstr>
      <vt:lpstr>슬라이드 21</vt:lpstr>
      <vt:lpstr>다문화 접근</vt:lpstr>
      <vt:lpstr>슬라이드 23</vt:lpstr>
      <vt:lpstr>슬라이드 24</vt:lpstr>
      <vt:lpstr>슬라이드 25</vt:lpstr>
      <vt:lpstr>슬라이드 26</vt:lpstr>
      <vt:lpstr>슬라이드 27</vt:lpstr>
      <vt:lpstr>Phonics: Big A Little a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Classroom English</vt:lpstr>
      <vt:lpstr>Teacher’s Supplement</vt:lpstr>
      <vt:lpstr>슬라이드 40</vt:lpstr>
      <vt:lpstr>슬라이드 41</vt:lpstr>
      <vt:lpstr>슬라이드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Samsung</dc:creator>
  <cp:lastModifiedBy>Samsung</cp:lastModifiedBy>
  <cp:revision>95</cp:revision>
  <dcterms:created xsi:type="dcterms:W3CDTF">2012-03-27T03:38:09Z</dcterms:created>
  <dcterms:modified xsi:type="dcterms:W3CDTF">2012-06-08T05:08:04Z</dcterms:modified>
</cp:coreProperties>
</file>